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CC773-2C1D-4091-8526-6B1B31E44ECD}" v="32" dt="2025-04-01T16:03:55.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95" d="100"/>
          <a:sy n="95" d="100"/>
        </p:scale>
        <p:origin x="96" y="77"/>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142CC773-2C1D-4091-8526-6B1B31E44ECD}"/>
    <pc:docChg chg="undo custSel modSld">
      <pc:chgData name="Robert Penry" userId="eb3a0382-c13a-4994-844e-3f19251ea911" providerId="ADAL" clId="{142CC773-2C1D-4091-8526-6B1B31E44ECD}" dt="2025-04-01T16:03:55.074" v="37" actId="20577"/>
      <pc:docMkLst>
        <pc:docMk/>
      </pc:docMkLst>
      <pc:sldChg chg="modSp modAnim">
        <pc:chgData name="Robert Penry" userId="eb3a0382-c13a-4994-844e-3f19251ea911" providerId="ADAL" clId="{142CC773-2C1D-4091-8526-6B1B31E44ECD}" dt="2025-04-01T16:03:22.489" v="26" actId="20577"/>
        <pc:sldMkLst>
          <pc:docMk/>
          <pc:sldMk cId="2493828021" sldId="264"/>
        </pc:sldMkLst>
        <pc:spChg chg="mod">
          <ac:chgData name="Robert Penry" userId="eb3a0382-c13a-4994-844e-3f19251ea911" providerId="ADAL" clId="{142CC773-2C1D-4091-8526-6B1B31E44ECD}" dt="2025-04-01T16:03:22.489" v="26" actId="20577"/>
          <ac:spMkLst>
            <pc:docMk/>
            <pc:sldMk cId="2493828021" sldId="264"/>
            <ac:spMk id="12" creationId="{514D8AA3-BC47-74EC-7D2A-A7E7BAB0F0F6}"/>
          </ac:spMkLst>
        </pc:spChg>
      </pc:sldChg>
      <pc:sldChg chg="modSp modAnim">
        <pc:chgData name="Robert Penry" userId="eb3a0382-c13a-4994-844e-3f19251ea911" providerId="ADAL" clId="{142CC773-2C1D-4091-8526-6B1B31E44ECD}" dt="2025-04-01T16:03:26.001" v="27" actId="20577"/>
        <pc:sldMkLst>
          <pc:docMk/>
          <pc:sldMk cId="387256581" sldId="278"/>
        </pc:sldMkLst>
        <pc:spChg chg="mod">
          <ac:chgData name="Robert Penry" userId="eb3a0382-c13a-4994-844e-3f19251ea911" providerId="ADAL" clId="{142CC773-2C1D-4091-8526-6B1B31E44ECD}" dt="2025-04-01T16:03:26.001" v="27" actId="20577"/>
          <ac:spMkLst>
            <pc:docMk/>
            <pc:sldMk cId="387256581" sldId="278"/>
            <ac:spMk id="2" creationId="{71086B28-EBE7-A5A3-A09E-E0389D13FD4B}"/>
          </ac:spMkLst>
        </pc:spChg>
      </pc:sldChg>
      <pc:sldChg chg="modSp modAnim">
        <pc:chgData name="Robert Penry" userId="eb3a0382-c13a-4994-844e-3f19251ea911" providerId="ADAL" clId="{142CC773-2C1D-4091-8526-6B1B31E44ECD}" dt="2025-04-01T16:03:28.760" v="28" actId="20577"/>
        <pc:sldMkLst>
          <pc:docMk/>
          <pc:sldMk cId="3541295189" sldId="280"/>
        </pc:sldMkLst>
        <pc:spChg chg="mod">
          <ac:chgData name="Robert Penry" userId="eb3a0382-c13a-4994-844e-3f19251ea911" providerId="ADAL" clId="{142CC773-2C1D-4091-8526-6B1B31E44ECD}" dt="2025-04-01T16:03:28.760" v="28" actId="20577"/>
          <ac:spMkLst>
            <pc:docMk/>
            <pc:sldMk cId="3541295189" sldId="280"/>
            <ac:spMk id="2" creationId="{A3120E3D-0402-B90B-7362-A4D8C899F342}"/>
          </ac:spMkLst>
        </pc:spChg>
      </pc:sldChg>
      <pc:sldChg chg="modSp modAnim">
        <pc:chgData name="Robert Penry" userId="eb3a0382-c13a-4994-844e-3f19251ea911" providerId="ADAL" clId="{142CC773-2C1D-4091-8526-6B1B31E44ECD}" dt="2025-04-01T16:03:31.231" v="29" actId="20577"/>
        <pc:sldMkLst>
          <pc:docMk/>
          <pc:sldMk cId="2524471291" sldId="281"/>
        </pc:sldMkLst>
        <pc:spChg chg="mod">
          <ac:chgData name="Robert Penry" userId="eb3a0382-c13a-4994-844e-3f19251ea911" providerId="ADAL" clId="{142CC773-2C1D-4091-8526-6B1B31E44ECD}" dt="2025-04-01T16:03:31.231" v="29" actId="20577"/>
          <ac:spMkLst>
            <pc:docMk/>
            <pc:sldMk cId="2524471291" sldId="281"/>
            <ac:spMk id="2" creationId="{1C3AA4F5-787C-6B0D-3EB2-E4EF963E9332}"/>
          </ac:spMkLst>
        </pc:spChg>
      </pc:sldChg>
      <pc:sldChg chg="modSp mod modAnim">
        <pc:chgData name="Robert Penry" userId="eb3a0382-c13a-4994-844e-3f19251ea911" providerId="ADAL" clId="{142CC773-2C1D-4091-8526-6B1B31E44ECD}" dt="2025-04-01T16:03:35.687" v="30" actId="20577"/>
        <pc:sldMkLst>
          <pc:docMk/>
          <pc:sldMk cId="3308327918" sldId="282"/>
        </pc:sldMkLst>
        <pc:spChg chg="mod">
          <ac:chgData name="Robert Penry" userId="eb3a0382-c13a-4994-844e-3f19251ea911" providerId="ADAL" clId="{142CC773-2C1D-4091-8526-6B1B31E44ECD}" dt="2025-04-01T16:03:35.687" v="30" actId="20577"/>
          <ac:spMkLst>
            <pc:docMk/>
            <pc:sldMk cId="3308327918" sldId="282"/>
            <ac:spMk id="2" creationId="{B888577B-C92D-3D6C-8E5C-B41C003A278F}"/>
          </ac:spMkLst>
        </pc:spChg>
      </pc:sldChg>
      <pc:sldChg chg="modSp mod modAnim">
        <pc:chgData name="Robert Penry" userId="eb3a0382-c13a-4994-844e-3f19251ea911" providerId="ADAL" clId="{142CC773-2C1D-4091-8526-6B1B31E44ECD}" dt="2025-04-01T16:03:41.343" v="33" actId="20577"/>
        <pc:sldMkLst>
          <pc:docMk/>
          <pc:sldMk cId="3019642694" sldId="283"/>
        </pc:sldMkLst>
        <pc:spChg chg="mod">
          <ac:chgData name="Robert Penry" userId="eb3a0382-c13a-4994-844e-3f19251ea911" providerId="ADAL" clId="{142CC773-2C1D-4091-8526-6B1B31E44ECD}" dt="2025-04-01T16:03:41.343" v="33" actId="20577"/>
          <ac:spMkLst>
            <pc:docMk/>
            <pc:sldMk cId="3019642694" sldId="283"/>
            <ac:spMk id="2" creationId="{C31F342D-9938-CDC4-B32C-EF0C6AF079FC}"/>
          </ac:spMkLst>
        </pc:spChg>
      </pc:sldChg>
      <pc:sldChg chg="modSp modAnim">
        <pc:chgData name="Robert Penry" userId="eb3a0382-c13a-4994-844e-3f19251ea911" providerId="ADAL" clId="{142CC773-2C1D-4091-8526-6B1B31E44ECD}" dt="2025-04-01T16:03:44.171" v="34" actId="20577"/>
        <pc:sldMkLst>
          <pc:docMk/>
          <pc:sldMk cId="2274582294" sldId="284"/>
        </pc:sldMkLst>
        <pc:spChg chg="mod">
          <ac:chgData name="Robert Penry" userId="eb3a0382-c13a-4994-844e-3f19251ea911" providerId="ADAL" clId="{142CC773-2C1D-4091-8526-6B1B31E44ECD}" dt="2025-04-01T16:03:44.171" v="34" actId="20577"/>
          <ac:spMkLst>
            <pc:docMk/>
            <pc:sldMk cId="2274582294" sldId="284"/>
            <ac:spMk id="2" creationId="{1DD098FC-D8F6-8E78-ADAF-69081F4FB6DF}"/>
          </ac:spMkLst>
        </pc:spChg>
      </pc:sldChg>
      <pc:sldChg chg="modSp modAnim">
        <pc:chgData name="Robert Penry" userId="eb3a0382-c13a-4994-844e-3f19251ea911" providerId="ADAL" clId="{142CC773-2C1D-4091-8526-6B1B31E44ECD}" dt="2025-04-01T16:03:47.652" v="35" actId="20577"/>
        <pc:sldMkLst>
          <pc:docMk/>
          <pc:sldMk cId="475075082" sldId="285"/>
        </pc:sldMkLst>
        <pc:spChg chg="mod">
          <ac:chgData name="Robert Penry" userId="eb3a0382-c13a-4994-844e-3f19251ea911" providerId="ADAL" clId="{142CC773-2C1D-4091-8526-6B1B31E44ECD}" dt="2025-04-01T16:03:47.652" v="35" actId="20577"/>
          <ac:spMkLst>
            <pc:docMk/>
            <pc:sldMk cId="475075082" sldId="285"/>
            <ac:spMk id="2" creationId="{D102BD60-B7BF-056E-62DD-52E359B3436D}"/>
          </ac:spMkLst>
        </pc:spChg>
      </pc:sldChg>
      <pc:sldChg chg="modSp modAnim">
        <pc:chgData name="Robert Penry" userId="eb3a0382-c13a-4994-844e-3f19251ea911" providerId="ADAL" clId="{142CC773-2C1D-4091-8526-6B1B31E44ECD}" dt="2025-04-01T16:03:51.375" v="36" actId="20577"/>
        <pc:sldMkLst>
          <pc:docMk/>
          <pc:sldMk cId="4193291238" sldId="286"/>
        </pc:sldMkLst>
        <pc:spChg chg="mod">
          <ac:chgData name="Robert Penry" userId="eb3a0382-c13a-4994-844e-3f19251ea911" providerId="ADAL" clId="{142CC773-2C1D-4091-8526-6B1B31E44ECD}" dt="2025-04-01T16:03:51.375" v="36" actId="20577"/>
          <ac:spMkLst>
            <pc:docMk/>
            <pc:sldMk cId="4193291238" sldId="286"/>
            <ac:spMk id="2" creationId="{C04673A4-9E2A-3E09-D532-40BD601E4A3E}"/>
          </ac:spMkLst>
        </pc:spChg>
      </pc:sldChg>
      <pc:sldChg chg="modSp modAnim">
        <pc:chgData name="Robert Penry" userId="eb3a0382-c13a-4994-844e-3f19251ea911" providerId="ADAL" clId="{142CC773-2C1D-4091-8526-6B1B31E44ECD}" dt="2025-04-01T16:03:55.074" v="37" actId="20577"/>
        <pc:sldMkLst>
          <pc:docMk/>
          <pc:sldMk cId="2304512983" sldId="287"/>
        </pc:sldMkLst>
        <pc:spChg chg="mod">
          <ac:chgData name="Robert Penry" userId="eb3a0382-c13a-4994-844e-3f19251ea911" providerId="ADAL" clId="{142CC773-2C1D-4091-8526-6B1B31E44ECD}" dt="2025-04-01T16:03:55.074" v="37"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4/1/2025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4/1/2025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882222"/>
            <a:ext cx="8584163" cy="3046988"/>
          </a:xfrm>
          <a:prstGeom prst="rect">
            <a:avLst/>
          </a:prstGeom>
          <a:noFill/>
        </p:spPr>
        <p:txBody>
          <a:bodyPr wrap="square" rtlCol="0">
            <a:spAutoFit/>
          </a:bodyPr>
          <a:lstStyle/>
          <a:p>
            <a:r>
              <a:rPr lang="en-US" sz="2400" dirty="0"/>
              <a:t>Question #1</a:t>
            </a:r>
          </a:p>
          <a:p>
            <a:endParaRPr lang="en-US" sz="2400" dirty="0"/>
          </a:p>
          <a:p>
            <a:r>
              <a:rPr lang="en-US" sz="2400" dirty="0"/>
              <a:t>What is the primary goal of upcycled flour production?</a:t>
            </a:r>
          </a:p>
          <a:p>
            <a:endParaRPr lang="en-US" sz="2400" dirty="0"/>
          </a:p>
          <a:p>
            <a:pPr marL="342900" indent="-342900">
              <a:buAutoNum type="alphaUcPeriod"/>
            </a:pPr>
            <a:r>
              <a:rPr lang="en-US" sz="2400" dirty="0"/>
              <a:t>To create a new luxury food product for high-end restaurants</a:t>
            </a:r>
          </a:p>
          <a:p>
            <a:pPr marL="342900" indent="-342900">
              <a:buAutoNum type="alphaUcPeriod"/>
            </a:pPr>
            <a:r>
              <a:rPr lang="en-US" sz="2400" dirty="0"/>
              <a:t>To reduce food waste while offering unique nutritional benefits</a:t>
            </a:r>
          </a:p>
          <a:p>
            <a:pPr marL="342900" indent="-342900">
              <a:buAutoNum type="alphaUcPeriod"/>
            </a:pPr>
            <a:r>
              <a:rPr lang="en-US" sz="2400" dirty="0"/>
              <a:t>To replace all traditional flour in the market</a:t>
            </a:r>
          </a:p>
          <a:p>
            <a:pPr marL="342900" indent="-342900">
              <a:buAutoNum type="alphaUcPeriod"/>
            </a:pPr>
            <a:r>
              <a:rPr lang="en-US" sz="2400" dirty="0"/>
              <a:t>To increase the production of genetically modified ingredients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501D1E9B-9382-11C0-99DE-A6D73AB85A2E}"/>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9" name="TextBox 8">
            <a:extLst>
              <a:ext uri="{FF2B5EF4-FFF2-40B4-BE49-F238E27FC236}">
                <a16:creationId xmlns:a16="http://schemas.microsoft.com/office/drawing/2014/main" id="{846CAEE3-91E0-C7BA-1C95-66747BB53558}"/>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2EDBB627-94CC-1A0E-6D13-949D6F912C58}"/>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Which of the following upcycled flours is especially high in dietary fiber?</a:t>
            </a:r>
          </a:p>
          <a:p>
            <a:endParaRPr lang="en-US" sz="2400" dirty="0"/>
          </a:p>
          <a:p>
            <a:pPr marL="342900" indent="-342900">
              <a:buAutoNum type="alphaUcPeriod"/>
            </a:pPr>
            <a:r>
              <a:rPr lang="en-US" sz="2400" dirty="0"/>
              <a:t>Brewer’s spent grain flour</a:t>
            </a:r>
          </a:p>
          <a:p>
            <a:pPr marL="342900" indent="-342900">
              <a:buAutoNum type="alphaUcPeriod"/>
            </a:pPr>
            <a:r>
              <a:rPr lang="en-US" sz="2400" dirty="0"/>
              <a:t>Okara flour</a:t>
            </a:r>
          </a:p>
          <a:p>
            <a:pPr marL="342900" indent="-342900">
              <a:buAutoNum type="alphaUcPeriod"/>
            </a:pPr>
            <a:r>
              <a:rPr lang="en-US" sz="2400" dirty="0"/>
              <a:t>Apple pomace flour</a:t>
            </a:r>
          </a:p>
          <a:p>
            <a:pPr marL="342900" indent="-342900">
              <a:buAutoNum type="alphaUcPeriod"/>
            </a:pPr>
            <a:r>
              <a:rPr lang="en-US" sz="2400" dirty="0"/>
              <a:t>All of the above</a:t>
            </a:r>
          </a:p>
        </p:txBody>
      </p:sp>
      <p:sp>
        <p:nvSpPr>
          <p:cNvPr id="7" name="TextBox 6">
            <a:extLst>
              <a:ext uri="{FF2B5EF4-FFF2-40B4-BE49-F238E27FC236}">
                <a16:creationId xmlns:a16="http://schemas.microsoft.com/office/drawing/2014/main" id="{2D3949D6-FA0D-98D3-A6A8-5A4F0D1E0B15}"/>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68C04B10-E731-F495-7E60-481ED4A097DC}"/>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A6057CD3-7447-23EE-0B94-F6087F0A6C8B}"/>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2677656"/>
          </a:xfrm>
          <a:prstGeom prst="rect">
            <a:avLst/>
          </a:prstGeom>
          <a:noFill/>
        </p:spPr>
        <p:txBody>
          <a:bodyPr wrap="square" rtlCol="0">
            <a:spAutoFit/>
          </a:bodyPr>
          <a:lstStyle/>
          <a:p>
            <a:r>
              <a:rPr lang="en-US" sz="2400" dirty="0"/>
              <a:t>Question #3</a:t>
            </a:r>
          </a:p>
          <a:p>
            <a:endParaRPr lang="en-US" sz="2400" dirty="0"/>
          </a:p>
          <a:p>
            <a:r>
              <a:rPr lang="en-US" sz="2400" dirty="0"/>
              <a:t>Coffee cherry flour provides iron and magnesium, which help with oxygen transport and muscle function.</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48914E0C-84DE-ACF7-E2E0-DEADC67DDB2B}"/>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67CF5B25-EC3E-C07E-31AE-47F013E71B34}"/>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DC9F6BD5-52B4-CD12-C0ED-187DBA703998}"/>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046988"/>
          </a:xfrm>
          <a:prstGeom prst="rect">
            <a:avLst/>
          </a:prstGeom>
          <a:noFill/>
        </p:spPr>
        <p:txBody>
          <a:bodyPr wrap="square" rtlCol="0">
            <a:spAutoFit/>
          </a:bodyPr>
          <a:lstStyle/>
          <a:p>
            <a:r>
              <a:rPr lang="en-US" sz="2400" dirty="0"/>
              <a:t>Question #4</a:t>
            </a:r>
          </a:p>
          <a:p>
            <a:endParaRPr lang="en-US" sz="2400" dirty="0"/>
          </a:p>
          <a:p>
            <a:r>
              <a:rPr lang="en-US" sz="2400" dirty="0"/>
              <a:t>Potato peel flour is used primarily as:</a:t>
            </a:r>
          </a:p>
          <a:p>
            <a:endParaRPr lang="en-US" sz="2400" dirty="0"/>
          </a:p>
          <a:p>
            <a:pPr marL="342900" indent="-342900">
              <a:buAutoNum type="alphaUcPeriod"/>
            </a:pPr>
            <a:r>
              <a:rPr lang="en-US" sz="2400" dirty="0"/>
              <a:t>A protein supplement</a:t>
            </a:r>
          </a:p>
          <a:p>
            <a:pPr marL="342900" indent="-342900">
              <a:buAutoNum type="alphaUcPeriod"/>
            </a:pPr>
            <a:r>
              <a:rPr lang="en-US" sz="2400" dirty="0"/>
              <a:t>A meat substitute</a:t>
            </a:r>
          </a:p>
          <a:p>
            <a:pPr marL="342900" indent="-342900">
              <a:buAutoNum type="alphaUcPeriod"/>
            </a:pPr>
            <a:r>
              <a:rPr lang="en-US" sz="2400" dirty="0"/>
              <a:t>A thickener in soups and sauces</a:t>
            </a:r>
          </a:p>
          <a:p>
            <a:pPr marL="342900" indent="-342900">
              <a:buAutoNum type="alphaUcPeriod"/>
            </a:pPr>
            <a:r>
              <a:rPr lang="en-US" sz="2400" dirty="0"/>
              <a:t>A sweetener in baking</a:t>
            </a:r>
          </a:p>
        </p:txBody>
      </p:sp>
      <p:sp>
        <p:nvSpPr>
          <p:cNvPr id="7" name="TextBox 6">
            <a:extLst>
              <a:ext uri="{FF2B5EF4-FFF2-40B4-BE49-F238E27FC236}">
                <a16:creationId xmlns:a16="http://schemas.microsoft.com/office/drawing/2014/main" id="{0FA1B2A7-197D-8AF8-9D10-692D98DBFB59}"/>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53AAE137-9EB5-A1B0-DB60-0BC203B2999B}"/>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5EE7BCC3-ACF0-3643-15C5-051C029D1E35}"/>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046988"/>
          </a:xfrm>
          <a:prstGeom prst="rect">
            <a:avLst/>
          </a:prstGeom>
          <a:noFill/>
        </p:spPr>
        <p:txBody>
          <a:bodyPr wrap="square" rtlCol="0">
            <a:spAutoFit/>
          </a:bodyPr>
          <a:lstStyle/>
          <a:p>
            <a:r>
              <a:rPr lang="en-US" sz="2400" dirty="0"/>
              <a:t>Question #5</a:t>
            </a:r>
          </a:p>
          <a:p>
            <a:endParaRPr lang="en-US" sz="2400" dirty="0"/>
          </a:p>
          <a:p>
            <a:r>
              <a:rPr lang="en-US" sz="2400" dirty="0"/>
              <a:t>What is okara flour made from?</a:t>
            </a:r>
          </a:p>
          <a:p>
            <a:endParaRPr lang="en-US" sz="2400" dirty="0"/>
          </a:p>
          <a:p>
            <a:pPr marL="342900" indent="-342900">
              <a:buAutoNum type="alphaUcPeriod"/>
            </a:pPr>
            <a:r>
              <a:rPr lang="en-US" sz="2400" dirty="0"/>
              <a:t>Dried coffee fruit husks</a:t>
            </a:r>
          </a:p>
          <a:p>
            <a:pPr marL="342900" indent="-342900">
              <a:buAutoNum type="alphaUcPeriod"/>
            </a:pPr>
            <a:r>
              <a:rPr lang="en-US" sz="2400" dirty="0"/>
              <a:t>Ground chickpeas</a:t>
            </a:r>
          </a:p>
          <a:p>
            <a:pPr marL="342900" indent="-342900">
              <a:buAutoNum type="alphaUcPeriod"/>
            </a:pPr>
            <a:r>
              <a:rPr lang="en-US" sz="2400" dirty="0"/>
              <a:t>Pressed nut meal</a:t>
            </a:r>
          </a:p>
          <a:p>
            <a:pPr marL="342900" indent="-342900">
              <a:buAutoNum type="alphaUcPeriod"/>
            </a:pPr>
            <a:r>
              <a:rPr lang="en-US" sz="2400" dirty="0"/>
              <a:t>Pulp from soymilk production</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6" name="TextBox 5">
            <a:extLst>
              <a:ext uri="{FF2B5EF4-FFF2-40B4-BE49-F238E27FC236}">
                <a16:creationId xmlns:a16="http://schemas.microsoft.com/office/drawing/2014/main" id="{6DC41D2B-9E48-C39A-DC09-5C694D7D7F05}"/>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7" name="TextBox 6">
            <a:extLst>
              <a:ext uri="{FF2B5EF4-FFF2-40B4-BE49-F238E27FC236}">
                <a16:creationId xmlns:a16="http://schemas.microsoft.com/office/drawing/2014/main" id="{8F077B5A-B4B0-734E-283C-9225285F386E}"/>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D1F11ED8-EAE0-9710-CB32-C890BBC48D2B}"/>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890243"/>
            <a:ext cx="8584163" cy="3046988"/>
          </a:xfrm>
          <a:prstGeom prst="rect">
            <a:avLst/>
          </a:prstGeom>
          <a:noFill/>
        </p:spPr>
        <p:txBody>
          <a:bodyPr wrap="square" rtlCol="0">
            <a:spAutoFit/>
          </a:bodyPr>
          <a:lstStyle/>
          <a:p>
            <a:r>
              <a:rPr lang="en-US" sz="2400" dirty="0"/>
              <a:t>Question #6</a:t>
            </a:r>
          </a:p>
          <a:p>
            <a:endParaRPr lang="en-US" sz="2400" dirty="0"/>
          </a:p>
          <a:p>
            <a:r>
              <a:rPr lang="en-US" sz="2400" dirty="0"/>
              <a:t>What is a key sensory consideration when using upcycled flour?</a:t>
            </a:r>
          </a:p>
          <a:p>
            <a:endParaRPr lang="en-US" sz="2400" dirty="0"/>
          </a:p>
          <a:p>
            <a:pPr marL="342900" indent="-342900">
              <a:buAutoNum type="alphaUcPeriod"/>
            </a:pPr>
            <a:r>
              <a:rPr lang="en-US" sz="2400" dirty="0"/>
              <a:t>Upcycled flour is always sweeter than traditional flour</a:t>
            </a:r>
          </a:p>
          <a:p>
            <a:pPr marL="342900" indent="-342900">
              <a:buAutoNum type="alphaUcPeriod"/>
            </a:pPr>
            <a:r>
              <a:rPr lang="en-US" sz="2400" dirty="0"/>
              <a:t>Some upcycled flours have nutty, earthy or bitter notes</a:t>
            </a:r>
          </a:p>
          <a:p>
            <a:pPr marL="342900" indent="-342900">
              <a:buAutoNum type="alphaUcPeriod"/>
            </a:pPr>
            <a:r>
              <a:rPr lang="en-US" sz="2400" dirty="0"/>
              <a:t>Upcycled flour never affects the texture of food</a:t>
            </a:r>
          </a:p>
          <a:p>
            <a:pPr marL="342900" indent="-342900">
              <a:buFontTx/>
              <a:buAutoNum type="alphaUcPeriod"/>
            </a:pPr>
            <a:r>
              <a:rPr lang="en-US" sz="2400" dirty="0"/>
              <a:t>All upcycled flours taste the same</a:t>
            </a:r>
          </a:p>
        </p:txBody>
      </p:sp>
      <p:sp>
        <p:nvSpPr>
          <p:cNvPr id="7" name="TextBox 6">
            <a:extLst>
              <a:ext uri="{FF2B5EF4-FFF2-40B4-BE49-F238E27FC236}">
                <a16:creationId xmlns:a16="http://schemas.microsoft.com/office/drawing/2014/main" id="{CA463FED-0583-52A8-F6D5-19C849040237}"/>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DC3CAC16-8F68-0B27-5EB5-BE34793FA6AB}"/>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7BA9932B-7A66-5B33-8C3D-50CDD7967276}"/>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2677656"/>
          </a:xfrm>
          <a:prstGeom prst="rect">
            <a:avLst/>
          </a:prstGeom>
          <a:noFill/>
        </p:spPr>
        <p:txBody>
          <a:bodyPr wrap="square" rtlCol="0">
            <a:spAutoFit/>
          </a:bodyPr>
          <a:lstStyle/>
          <a:p>
            <a:r>
              <a:rPr lang="en-US" sz="2400" dirty="0"/>
              <a:t>Question #7</a:t>
            </a:r>
          </a:p>
          <a:p>
            <a:endParaRPr lang="en-US" sz="2400" dirty="0"/>
          </a:p>
          <a:p>
            <a:r>
              <a:rPr lang="en-US" sz="2400" dirty="0"/>
              <a:t>Upcycled flour can add elasticity and texture when used in pasta and dough applications.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45DF9734-6777-5DB4-F23E-3A65E236816B}"/>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931067AE-D919-08E1-472E-06CAA415FC0A}"/>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DF1359D0-5642-23F7-C0EA-EED681C82B8B}"/>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046988"/>
          </a:xfrm>
          <a:prstGeom prst="rect">
            <a:avLst/>
          </a:prstGeom>
          <a:noFill/>
        </p:spPr>
        <p:txBody>
          <a:bodyPr wrap="square" rtlCol="0">
            <a:spAutoFit/>
          </a:bodyPr>
          <a:lstStyle/>
          <a:p>
            <a:r>
              <a:rPr lang="en-US" sz="2400" dirty="0"/>
              <a:t>Question #8</a:t>
            </a:r>
          </a:p>
          <a:p>
            <a:endParaRPr lang="en-US" sz="2400" dirty="0"/>
          </a:p>
          <a:p>
            <a:r>
              <a:rPr lang="en-US" sz="2400" dirty="0"/>
              <a:t>How much food is wasted globally every year?</a:t>
            </a:r>
          </a:p>
          <a:p>
            <a:endParaRPr lang="en-US" sz="2400" dirty="0"/>
          </a:p>
          <a:p>
            <a:pPr marL="342900" indent="-342900">
              <a:buAutoNum type="alphaUcPeriod"/>
            </a:pPr>
            <a:r>
              <a:rPr lang="en-US" sz="2400" dirty="0"/>
              <a:t>500 million tons</a:t>
            </a:r>
          </a:p>
          <a:p>
            <a:pPr marL="342900" indent="-342900">
              <a:buAutoNum type="alphaUcPeriod"/>
            </a:pPr>
            <a:r>
              <a:rPr lang="en-US" sz="2400" dirty="0"/>
              <a:t>1.3 billion tons</a:t>
            </a:r>
          </a:p>
          <a:p>
            <a:pPr marL="342900" indent="-342900">
              <a:buAutoNum type="alphaUcPeriod"/>
            </a:pPr>
            <a:r>
              <a:rPr lang="en-US" sz="2400" dirty="0"/>
              <a:t>2.5 billion tons</a:t>
            </a:r>
          </a:p>
          <a:p>
            <a:pPr marL="342900" indent="-342900">
              <a:buAutoNum type="alphaUcPeriod"/>
            </a:pPr>
            <a:r>
              <a:rPr lang="en-US" sz="2400" dirty="0"/>
              <a:t>5 billion tons</a:t>
            </a:r>
          </a:p>
        </p:txBody>
      </p:sp>
      <p:sp>
        <p:nvSpPr>
          <p:cNvPr id="7" name="TextBox 6">
            <a:extLst>
              <a:ext uri="{FF2B5EF4-FFF2-40B4-BE49-F238E27FC236}">
                <a16:creationId xmlns:a16="http://schemas.microsoft.com/office/drawing/2014/main" id="{CAFFD68E-D9A4-7F5C-C6C1-9E0A35A6C285}"/>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EA0F4541-1189-DF18-C253-5F8F452B0FE1}"/>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AE0B22A2-AE92-3119-5F49-135ABD868200}"/>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Where was banana flour originally used before becoming popular in gluten-free diets?</a:t>
            </a:r>
          </a:p>
          <a:p>
            <a:endParaRPr lang="en-US" sz="2400" dirty="0"/>
          </a:p>
          <a:p>
            <a:pPr marL="342900" indent="-342900">
              <a:buAutoNum type="alphaUcPeriod"/>
            </a:pPr>
            <a:r>
              <a:rPr lang="en-US" sz="2400" dirty="0"/>
              <a:t>Southeast Asia</a:t>
            </a:r>
          </a:p>
          <a:p>
            <a:pPr marL="342900" indent="-342900">
              <a:buAutoNum type="alphaUcPeriod"/>
            </a:pPr>
            <a:r>
              <a:rPr lang="en-US" sz="2400" dirty="0"/>
              <a:t>Canada</a:t>
            </a:r>
          </a:p>
          <a:p>
            <a:pPr marL="342900" indent="-342900">
              <a:buAutoNum type="alphaUcPeriod"/>
            </a:pPr>
            <a:r>
              <a:rPr lang="en-US" sz="2400" dirty="0"/>
              <a:t>Africa</a:t>
            </a:r>
          </a:p>
          <a:p>
            <a:pPr marL="342900" indent="-342900">
              <a:buAutoNum type="alphaUcPeriod"/>
            </a:pPr>
            <a:r>
              <a:rPr lang="en-US" sz="2400" dirty="0"/>
              <a:t>Europe</a:t>
            </a:r>
          </a:p>
        </p:txBody>
      </p:sp>
      <p:sp>
        <p:nvSpPr>
          <p:cNvPr id="7" name="TextBox 6">
            <a:extLst>
              <a:ext uri="{FF2B5EF4-FFF2-40B4-BE49-F238E27FC236}">
                <a16:creationId xmlns:a16="http://schemas.microsoft.com/office/drawing/2014/main" id="{451D10EA-5E70-F9DE-C182-A690CCFACD68}"/>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953DA223-F4CF-C3C1-C931-848F069BEC11}"/>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15A95759-4030-C3C1-4BD2-064988773B2A}"/>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What is the recommended baking temperature for the Okara Protein Muffins?</a:t>
            </a:r>
          </a:p>
          <a:p>
            <a:endParaRPr lang="en-US" sz="2400" dirty="0"/>
          </a:p>
          <a:p>
            <a:pPr marL="342900" indent="-342900">
              <a:buAutoNum type="alphaUcPeriod"/>
            </a:pPr>
            <a:r>
              <a:rPr lang="en-US" sz="2400" dirty="0"/>
              <a:t>325°F (163°C)</a:t>
            </a:r>
          </a:p>
          <a:p>
            <a:pPr marL="342900" indent="-342900">
              <a:buAutoNum type="alphaUcPeriod"/>
            </a:pPr>
            <a:r>
              <a:rPr lang="en-US" sz="2400" dirty="0"/>
              <a:t>350°F (175°C)</a:t>
            </a:r>
          </a:p>
          <a:p>
            <a:pPr marL="342900" indent="-342900">
              <a:buAutoNum type="alphaUcPeriod"/>
            </a:pPr>
            <a:r>
              <a:rPr lang="en-US" sz="2400" dirty="0"/>
              <a:t>375°F (190°C)</a:t>
            </a:r>
          </a:p>
          <a:p>
            <a:pPr marL="342900" indent="-342900">
              <a:buAutoNum type="alphaUcPeriod"/>
            </a:pPr>
            <a:r>
              <a:rPr lang="en-US" sz="2400" dirty="0"/>
              <a:t>400°F (204°C)</a:t>
            </a:r>
          </a:p>
        </p:txBody>
      </p:sp>
      <p:sp>
        <p:nvSpPr>
          <p:cNvPr id="7" name="TextBox 6">
            <a:extLst>
              <a:ext uri="{FF2B5EF4-FFF2-40B4-BE49-F238E27FC236}">
                <a16:creationId xmlns:a16="http://schemas.microsoft.com/office/drawing/2014/main" id="{F0EEBC3D-6DAD-C11A-8B2D-EE5250269C45}"/>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670D5082-2EAB-7B33-E25D-C845BCA7B7AA}"/>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2767FCFA-E97E-4F25-17E6-11299C640C6D}"/>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4832092"/>
          </a:xfrm>
          <a:prstGeom prst="rect">
            <a:avLst/>
          </a:prstGeom>
          <a:noFill/>
        </p:spPr>
        <p:txBody>
          <a:bodyPr wrap="square" rtlCol="0">
            <a:spAutoFit/>
          </a:bodyPr>
          <a:lstStyle/>
          <a:p>
            <a:r>
              <a:rPr lang="en-US" sz="1400" dirty="0"/>
              <a:t>Upcycled flour is a nutrient-rich, eco-friendly flour made from food processing byproducts that would otherwise go to waste. These flours are created from spent grains from brewing, fruit and vegetable pulp from juicing, coffee cherries, nut pressings from oil extraction, and even starchy peels from root vegetables. Instead of discarding these byproducts, they transformed into versatile flours that reduce food waste while offering unique nutritional benefits.</a:t>
            </a:r>
          </a:p>
          <a:p>
            <a:endParaRPr lang="en-US" sz="1400" dirty="0"/>
          </a:p>
          <a:p>
            <a:r>
              <a:rPr lang="en-US" sz="1400" dirty="0"/>
              <a:t>While the idea of repurposing food byproducts has existed for centuries, the modern concept of upcycled flour gained traction as the global food industry sought sustainable solutions to combat food waste. Around the early 2000s, artisan bakers and sustainability-focused food brands began experimenting with dried, milled brewer’s spent grain to create high-fiber, protein-rich flour. The upcycled food movement then gained momentum in the 2010s with the rise of sustainable food startups and the formation of organizations like the Upcycled Food Association (UFA), which established standards for certifying upcycled ingredients.</a:t>
            </a:r>
          </a:p>
          <a:p>
            <a:endParaRPr lang="en-US" sz="1400" dirty="0"/>
          </a:p>
          <a:p>
            <a:r>
              <a:rPr lang="en-US" sz="1400" dirty="0"/>
              <a:t>The production of upcycled flour varies based on the source ingredient, but the general process follows a few key steps. First, food producers collect nutrient-rich byproducts that are then carefully dehydrated or air-dried to remove moisture while preserving nutrients. Once dried, they are finely ground into flour, ensuring a smooth, consistent texture. Finally, the flour undergoes quality control testing for nutrient content, flavor profile, and safety standards before being packaged for use in baking, food production, or as a supplement in various recipes.</a:t>
            </a:r>
          </a:p>
          <a:p>
            <a:endParaRPr lang="en-US" sz="1400" dirty="0"/>
          </a:p>
          <a:p>
            <a:r>
              <a:rPr lang="en-US" sz="1400" dirty="0"/>
              <a:t>As consumer demand for sustainable, waste-reducing products continues to rise, upcycled flour is becoming an important innovation in the food industry. With the support of environmentally conscious food brands, regulatory organizations, and forward-thinking chefs, upcycled ingredients are moving from niche markets into mainstream food production.</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UPCYCLED FLOUR</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9A53D7DA-291E-9B2F-5D95-45D5F6981E5B}"/>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7" name="TextBox 6">
            <a:extLst>
              <a:ext uri="{FF2B5EF4-FFF2-40B4-BE49-F238E27FC236}">
                <a16:creationId xmlns:a16="http://schemas.microsoft.com/office/drawing/2014/main" id="{3BF7E62E-2CD5-1AC4-B743-74B40D7F2D27}"/>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FDECB77E-C8C5-8948-0FBF-5F21664FD1A2}"/>
              </a:ext>
            </a:extLst>
          </p:cNvPr>
          <p:cNvPicPr>
            <a:picLocks noChangeAspect="1"/>
          </p:cNvPicPr>
          <p:nvPr/>
        </p:nvPicPr>
        <p:blipFill>
          <a:blip r:embed="rId5">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8609"/>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908384"/>
            <a:ext cx="8584163" cy="4893647"/>
          </a:xfrm>
          <a:prstGeom prst="rect">
            <a:avLst/>
          </a:prstGeom>
          <a:noFill/>
        </p:spPr>
        <p:txBody>
          <a:bodyPr wrap="square" rtlCol="0">
            <a:spAutoFit/>
          </a:bodyPr>
          <a:lstStyle/>
          <a:p>
            <a:r>
              <a:rPr lang="en-US" sz="1200" dirty="0"/>
              <a:t>Upcycled flour is made from food byproducts that would otherwise go to waste, such as fruit and vegetable pulp, spent grains from brewing, or coffee cherry husks. These flours are gaining popularity for their nutritional benefits, sustainability, and functionality in food products.</a:t>
            </a:r>
          </a:p>
          <a:p>
            <a:endParaRPr lang="en-US" sz="1200" b="1" dirty="0"/>
          </a:p>
          <a:p>
            <a:pPr marL="285750" indent="-285750">
              <a:buFont typeface="Arial" panose="020B0604020202020204" pitchFamily="34" charset="0"/>
              <a:buChar char="•"/>
            </a:pPr>
            <a:r>
              <a:rPr lang="en-US" sz="1200" b="1" dirty="0"/>
              <a:t>High Fiber Content</a:t>
            </a:r>
          </a:p>
          <a:p>
            <a:pPr marL="742950" lvl="1" indent="-285750">
              <a:buFont typeface="Arial" panose="020B0604020202020204" pitchFamily="34" charset="0"/>
              <a:buChar char="•"/>
            </a:pPr>
            <a:r>
              <a:rPr lang="en-US" sz="1200" dirty="0"/>
              <a:t>Many upcycled flours, such as okara (soy pulp), apple pomace, and spent grain flour, are rich in dietary fiber, which supports digestive health and promotes satiety.</a:t>
            </a:r>
          </a:p>
          <a:p>
            <a:pPr marL="742950" lvl="1" indent="-285750">
              <a:buFont typeface="Arial" panose="020B0604020202020204" pitchFamily="34" charset="0"/>
              <a:buChar char="•"/>
            </a:pPr>
            <a:r>
              <a:rPr lang="en-US" sz="1200" dirty="0"/>
              <a:t>Helps regulate blood sugar levels by slowing carbohydrate absorption.</a:t>
            </a:r>
            <a:br>
              <a:rPr lang="en-US" sz="1200" dirty="0"/>
            </a:br>
            <a:endParaRPr lang="en-US" sz="1200" dirty="0"/>
          </a:p>
          <a:p>
            <a:pPr marL="285750" indent="-285750">
              <a:buFont typeface="Arial" panose="020B0604020202020204" pitchFamily="34" charset="0"/>
              <a:buChar char="•"/>
            </a:pPr>
            <a:r>
              <a:rPr lang="en-US" sz="1200" b="1" dirty="0"/>
              <a:t>Protein-Rich</a:t>
            </a:r>
          </a:p>
          <a:p>
            <a:pPr marL="742950" lvl="1" indent="-285750">
              <a:buFont typeface="Arial" panose="020B0604020202020204" pitchFamily="34" charset="0"/>
              <a:buChar char="•"/>
            </a:pPr>
            <a:r>
              <a:rPr lang="en-US" sz="1200" dirty="0"/>
              <a:t>Upcycled ingredients like spent grain, okara, and sunflower seed flour provide a plant-based protein boost, making them excellent for vegetarians, vegans, and athletes.</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Antioxidants &amp; Phytochemicals</a:t>
            </a:r>
          </a:p>
          <a:p>
            <a:pPr marL="742950" lvl="1" indent="-285750">
              <a:buFont typeface="Arial" panose="020B0604020202020204" pitchFamily="34" charset="0"/>
              <a:buChar char="•"/>
            </a:pPr>
            <a:r>
              <a:rPr lang="en-US" sz="1200" dirty="0"/>
              <a:t>Some upcycled flours, such as coffee cherry flour (cascara) and grape seed flour, contain high levels of polyphenols and antioxidants, which help fight oxidative stress and inflammation.</a:t>
            </a:r>
          </a:p>
          <a:p>
            <a:pPr marL="742950" lvl="1" indent="-285750">
              <a:buFont typeface="Arial" panose="020B0604020202020204" pitchFamily="34" charset="0"/>
              <a:buChar char="•"/>
            </a:pPr>
            <a:r>
              <a:rPr lang="en-US" sz="1200" dirty="0"/>
              <a:t>Grape seed flour is especially high in resveratrol, which may support heart health.</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Essential Micronutrients</a:t>
            </a:r>
          </a:p>
          <a:p>
            <a:pPr marL="742950" lvl="1" indent="-285750">
              <a:buFont typeface="Arial" panose="020B0604020202020204" pitchFamily="34" charset="0"/>
              <a:buChar char="•"/>
            </a:pPr>
            <a:r>
              <a:rPr lang="en-US" sz="1200" dirty="0"/>
              <a:t>Upcycled banana flour is rich in potassium, essential for muscle function and hydration.</a:t>
            </a:r>
          </a:p>
          <a:p>
            <a:pPr marL="742950" lvl="1" indent="-285750">
              <a:buFont typeface="Arial" panose="020B0604020202020204" pitchFamily="34" charset="0"/>
              <a:buChar char="•"/>
            </a:pPr>
            <a:r>
              <a:rPr lang="en-US" sz="1200" dirty="0"/>
              <a:t>Brewer’s spent grain flour is high in B vitamins, which support energy metabolism.</a:t>
            </a:r>
          </a:p>
          <a:p>
            <a:pPr marL="742950" lvl="1" indent="-285750">
              <a:buFont typeface="Arial" panose="020B0604020202020204" pitchFamily="34" charset="0"/>
              <a:buChar char="•"/>
            </a:pPr>
            <a:r>
              <a:rPr lang="en-US" sz="1200" dirty="0"/>
              <a:t>Coffee cherry flour provides iron and magnesium, aiding oxygen transport and muscle function.</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Prebiotic &amp; Gut Health Benefits</a:t>
            </a:r>
          </a:p>
          <a:p>
            <a:pPr marL="742950" lvl="1" indent="-285750">
              <a:buFont typeface="Arial" panose="020B0604020202020204" pitchFamily="34" charset="0"/>
              <a:buChar char="•"/>
            </a:pPr>
            <a:r>
              <a:rPr lang="en-US" sz="1200" dirty="0"/>
              <a:t>Some upcycled flours, like banana flour and apple pomace, contain resistant starch and prebiotic fibers, which nourish beneficial gut bacteria and support digestive health.</a:t>
            </a:r>
          </a:p>
        </p:txBody>
      </p:sp>
      <p:sp>
        <p:nvSpPr>
          <p:cNvPr id="6" name="TextBox 5">
            <a:extLst>
              <a:ext uri="{FF2B5EF4-FFF2-40B4-BE49-F238E27FC236}">
                <a16:creationId xmlns:a16="http://schemas.microsoft.com/office/drawing/2014/main" id="{8153630D-07DF-7391-2A19-E8CAE1F84CA2}"/>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502ADD61-EA4B-0500-5B0D-0E150253CB67}"/>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9" name="Picture 8">
            <a:extLst>
              <a:ext uri="{FF2B5EF4-FFF2-40B4-BE49-F238E27FC236}">
                <a16:creationId xmlns:a16="http://schemas.microsoft.com/office/drawing/2014/main" id="{99BBD0CC-3576-A7CF-4224-BE5AA93DCB16}"/>
              </a:ext>
            </a:extLst>
          </p:cNvPr>
          <p:cNvPicPr>
            <a:picLocks noChangeAspect="1"/>
          </p:cNvPicPr>
          <p:nvPr/>
        </p:nvPicPr>
        <p:blipFill>
          <a:blip r:embed="rId3">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arn(inVertical)">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barn(inVertical)">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barn(inVertical)">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2" end="12"/>
                                            </p:txEl>
                                          </p:spTgt>
                                        </p:tgtEl>
                                        <p:attrNameLst>
                                          <p:attrName>style.visibility</p:attrName>
                                        </p:attrNameLst>
                                      </p:cBhvr>
                                      <p:to>
                                        <p:strVal val="visible"/>
                                      </p:to>
                                    </p:set>
                                    <p:animEffect transition="in" filter="barn(inVertical)">
                                      <p:cBhvr>
                                        <p:cTn id="52" dur="500"/>
                                        <p:tgtEl>
                                          <p:spTgt spid="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Effect transition="in" filter="barn(inVertical)">
                                      <p:cBhvr>
                                        <p:cTn id="57" dur="500"/>
                                        <p:tgtEl>
                                          <p:spTgt spid="7">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4" end="14"/>
                                            </p:txEl>
                                          </p:spTgt>
                                        </p:tgtEl>
                                        <p:attrNameLst>
                                          <p:attrName>style.visibility</p:attrName>
                                        </p:attrNameLst>
                                      </p:cBhvr>
                                      <p:to>
                                        <p:strVal val="visible"/>
                                      </p:to>
                                    </p:set>
                                    <p:animEffect transition="in" filter="barn(inVertical)">
                                      <p:cBhvr>
                                        <p:cTn id="62" dur="500"/>
                                        <p:tgtEl>
                                          <p:spTgt spid="7">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Effect transition="in" filter="barn(inVertical)">
                                      <p:cBhvr>
                                        <p:cTn id="67" dur="500"/>
                                        <p:tgtEl>
                                          <p:spTgt spid="7">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7" end="17"/>
                                            </p:txEl>
                                          </p:spTgt>
                                        </p:tgtEl>
                                        <p:attrNameLst>
                                          <p:attrName>style.visibility</p:attrName>
                                        </p:attrNameLst>
                                      </p:cBhvr>
                                      <p:to>
                                        <p:strVal val="visible"/>
                                      </p:to>
                                    </p:set>
                                    <p:animEffect transition="in" filter="barn(inVertical)">
                                      <p:cBhvr>
                                        <p:cTn id="72" dur="500"/>
                                        <p:tgtEl>
                                          <p:spTgt spid="7">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8" end="18"/>
                                            </p:txEl>
                                          </p:spTgt>
                                        </p:tgtEl>
                                        <p:attrNameLst>
                                          <p:attrName>style.visibility</p:attrName>
                                        </p:attrNameLst>
                                      </p:cBhvr>
                                      <p:to>
                                        <p:strVal val="visible"/>
                                      </p:to>
                                    </p:set>
                                    <p:animEffect transition="in" filter="barn(inVertical)">
                                      <p:cBhvr>
                                        <p:cTn id="77"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136232" y="1020678"/>
            <a:ext cx="9055767" cy="5078313"/>
          </a:xfrm>
          <a:prstGeom prst="rect">
            <a:avLst/>
          </a:prstGeom>
          <a:noFill/>
        </p:spPr>
        <p:txBody>
          <a:bodyPr wrap="square" rtlCol="0">
            <a:spAutoFit/>
          </a:bodyPr>
          <a:lstStyle/>
          <a:p>
            <a:pPr marL="171450" indent="-171450">
              <a:buFont typeface="Arial" panose="020B0604020202020204" pitchFamily="34" charset="0"/>
              <a:buChar char="•"/>
            </a:pPr>
            <a:r>
              <a:rPr lang="en-US" sz="1300" b="1" dirty="0"/>
              <a:t>Grain &amp; Cereal-Based Flours</a:t>
            </a:r>
          </a:p>
          <a:p>
            <a:pPr marL="628650" lvl="1" indent="-171450">
              <a:buFont typeface="Arial" panose="020B0604020202020204" pitchFamily="34" charset="0"/>
              <a:buChar char="•"/>
            </a:pPr>
            <a:r>
              <a:rPr lang="en-US" sz="1300" b="1" dirty="0"/>
              <a:t>Brewer’s Spent Grain Flour (BSG):</a:t>
            </a:r>
            <a:r>
              <a:rPr lang="en-US" sz="1300" dirty="0"/>
              <a:t> Made from malted barley from brewing beer, adds a nutty &amp; malty flavor</a:t>
            </a:r>
          </a:p>
          <a:p>
            <a:pPr marL="628650" lvl="1" indent="-171450">
              <a:buFont typeface="Arial" panose="020B0604020202020204" pitchFamily="34" charset="0"/>
              <a:buChar char="•"/>
            </a:pPr>
            <a:r>
              <a:rPr lang="en-US" sz="1300" b="1" dirty="0"/>
              <a:t>Rice Bran Flour:</a:t>
            </a:r>
            <a:r>
              <a:rPr lang="en-US" sz="1300" dirty="0"/>
              <a:t> Made from the outer layer of rice grains during milling, often used in gluten-free baking</a:t>
            </a:r>
          </a:p>
          <a:p>
            <a:pPr marL="628650" lvl="1" indent="-171450">
              <a:buFont typeface="Arial" panose="020B0604020202020204" pitchFamily="34" charset="0"/>
              <a:buChar char="•"/>
            </a:pPr>
            <a:r>
              <a:rPr lang="en-US" sz="1300" b="1" dirty="0"/>
              <a:t>Oat Hull Flour: </a:t>
            </a:r>
            <a:r>
              <a:rPr lang="en-US" sz="1300" dirty="0"/>
              <a:t>Made from the fibrous outer husk of oats, often used in cereal, granola &amp; baking mixes</a:t>
            </a:r>
          </a:p>
          <a:p>
            <a:endParaRPr lang="en-US" sz="1300" dirty="0"/>
          </a:p>
          <a:p>
            <a:pPr marL="171450" indent="-171450">
              <a:buFont typeface="Arial" panose="020B0604020202020204" pitchFamily="34" charset="0"/>
              <a:buChar char="•"/>
            </a:pPr>
            <a:r>
              <a:rPr lang="en-US" sz="1300" b="1" dirty="0"/>
              <a:t>Fruit &amp; Vegetable-Based Flours</a:t>
            </a:r>
          </a:p>
          <a:p>
            <a:pPr marL="628650" lvl="1" indent="-171450">
              <a:buFont typeface="Arial" panose="020B0604020202020204" pitchFamily="34" charset="0"/>
              <a:buChar char="•"/>
            </a:pPr>
            <a:r>
              <a:rPr lang="en-US" sz="1300" b="1" dirty="0"/>
              <a:t>Apple Pomace Flour:</a:t>
            </a:r>
            <a:r>
              <a:rPr lang="en-US" sz="1300" dirty="0"/>
              <a:t> Made from dried apple skins and pulp from juicing, adds natural sweetness to baked goods</a:t>
            </a:r>
          </a:p>
          <a:p>
            <a:pPr marL="628650" lvl="1" indent="-171450">
              <a:buFont typeface="Arial" panose="020B0604020202020204" pitchFamily="34" charset="0"/>
              <a:buChar char="•"/>
            </a:pPr>
            <a:r>
              <a:rPr lang="en-US" sz="1300" b="1" dirty="0"/>
              <a:t>Banana Flour:</a:t>
            </a:r>
            <a:r>
              <a:rPr lang="en-US" sz="1300" dirty="0"/>
              <a:t> Made from green bananas or banana peels, often used in gluten-free baking &amp; smoothies</a:t>
            </a:r>
          </a:p>
          <a:p>
            <a:pPr marL="628650" lvl="1" indent="-171450">
              <a:buFont typeface="Arial" panose="020B0604020202020204" pitchFamily="34" charset="0"/>
              <a:buChar char="•"/>
            </a:pPr>
            <a:r>
              <a:rPr lang="en-US" sz="1300" b="1" dirty="0"/>
              <a:t>Grape Seed Flour:</a:t>
            </a:r>
            <a:r>
              <a:rPr lang="en-US" sz="1300" dirty="0"/>
              <a:t> Made from grape seeds from winemaking, adds a tart &amp; nutty flavor</a:t>
            </a:r>
          </a:p>
          <a:p>
            <a:pPr marL="628650" lvl="1" indent="-171450">
              <a:buFont typeface="Arial" panose="020B0604020202020204" pitchFamily="34" charset="0"/>
              <a:buChar char="•"/>
            </a:pPr>
            <a:r>
              <a:rPr lang="en-US" sz="1300" b="1" dirty="0"/>
              <a:t>Coffee Cherry (Cascara) Flour:</a:t>
            </a:r>
            <a:r>
              <a:rPr lang="en-US" sz="1300" dirty="0"/>
              <a:t> Made from dried coffee fruit husks, often used in energy bars, smoothies &amp; baked goods</a:t>
            </a:r>
          </a:p>
          <a:p>
            <a:endParaRPr lang="en-US" sz="1300" dirty="0"/>
          </a:p>
          <a:p>
            <a:pPr marL="171450" indent="-171450">
              <a:buFont typeface="Arial" panose="020B0604020202020204" pitchFamily="34" charset="0"/>
              <a:buChar char="•"/>
            </a:pPr>
            <a:r>
              <a:rPr lang="en-US" sz="1300" b="1" dirty="0"/>
              <a:t>Legume-Based Flours</a:t>
            </a:r>
          </a:p>
          <a:p>
            <a:pPr marL="628650" lvl="1" indent="-171450">
              <a:buFont typeface="Arial" panose="020B0604020202020204" pitchFamily="34" charset="0"/>
              <a:buChar char="•"/>
            </a:pPr>
            <a:r>
              <a:rPr lang="en-US" sz="1300" b="1" dirty="0"/>
              <a:t>Okara Flour:</a:t>
            </a:r>
            <a:r>
              <a:rPr lang="en-US" sz="1300" dirty="0"/>
              <a:t> Made from pulp leftover from soy milk and tofu production, great for baking &amp; plant-based meat products</a:t>
            </a:r>
          </a:p>
          <a:p>
            <a:pPr marL="628650" lvl="1" indent="-171450">
              <a:buFont typeface="Arial" panose="020B0604020202020204" pitchFamily="34" charset="0"/>
              <a:buChar char="•"/>
            </a:pPr>
            <a:r>
              <a:rPr lang="en-US" sz="1300" b="1" dirty="0"/>
              <a:t>Chickpea Hull Flour:</a:t>
            </a:r>
            <a:r>
              <a:rPr lang="en-US" sz="1300" dirty="0"/>
              <a:t> Made from the outer skin of chickpeas, often used in high-protein baked goods</a:t>
            </a:r>
          </a:p>
          <a:p>
            <a:endParaRPr lang="en-US" sz="1300" dirty="0"/>
          </a:p>
          <a:p>
            <a:pPr marL="171450" indent="-171450">
              <a:buFont typeface="Arial" panose="020B0604020202020204" pitchFamily="34" charset="0"/>
              <a:buChar char="•"/>
            </a:pPr>
            <a:r>
              <a:rPr lang="en-US" sz="1300" b="1" dirty="0"/>
              <a:t>Nut &amp; Seed-Based Flours</a:t>
            </a:r>
          </a:p>
          <a:p>
            <a:pPr marL="628650" lvl="1" indent="-171450">
              <a:buFont typeface="Arial" panose="020B0604020202020204" pitchFamily="34" charset="0"/>
              <a:buChar char="•"/>
            </a:pPr>
            <a:r>
              <a:rPr lang="en-US" sz="1300" b="1" dirty="0"/>
              <a:t>Sunflower Seed Flour:</a:t>
            </a:r>
            <a:r>
              <a:rPr lang="en-US" sz="1300" dirty="0"/>
              <a:t> Made from pressed sunflower meal after oil extraction, often used in plant-based protein powders</a:t>
            </a:r>
          </a:p>
          <a:p>
            <a:pPr marL="628650" lvl="1" indent="-171450">
              <a:buFont typeface="Arial" panose="020B0604020202020204" pitchFamily="34" charset="0"/>
              <a:buChar char="•"/>
            </a:pPr>
            <a:r>
              <a:rPr lang="en-US" sz="1300" b="1" dirty="0"/>
              <a:t>Pumpkin Seed Flour:</a:t>
            </a:r>
            <a:r>
              <a:rPr lang="en-US" sz="1300" dirty="0"/>
              <a:t> Made from pumpkin seed press cake after oil extraction, adds a nutty flavor to baked goods</a:t>
            </a:r>
          </a:p>
          <a:p>
            <a:pPr marL="628650" lvl="1" indent="-171450">
              <a:buFont typeface="Arial" panose="020B0604020202020204" pitchFamily="34" charset="0"/>
              <a:buChar char="•"/>
            </a:pPr>
            <a:r>
              <a:rPr lang="en-US" sz="1300" b="1" dirty="0"/>
              <a:t>Almond Flour:</a:t>
            </a:r>
            <a:r>
              <a:rPr lang="en-US" sz="1300" dirty="0"/>
              <a:t> Made from almond meal after oil extraction, often used in both gluten-free &amp; keto recipes</a:t>
            </a:r>
          </a:p>
          <a:p>
            <a:endParaRPr lang="en-US" sz="1300" dirty="0"/>
          </a:p>
          <a:p>
            <a:pPr marL="171450" indent="-171450">
              <a:buFont typeface="Arial" panose="020B0604020202020204" pitchFamily="34" charset="0"/>
              <a:buChar char="•"/>
            </a:pPr>
            <a:r>
              <a:rPr lang="en-US" sz="1300" b="1" dirty="0"/>
              <a:t>Starchy &amp; Functional Flours</a:t>
            </a:r>
          </a:p>
          <a:p>
            <a:pPr marL="628650" lvl="1" indent="-171450">
              <a:buFont typeface="Arial" panose="020B0604020202020204" pitchFamily="34" charset="0"/>
              <a:buChar char="•"/>
            </a:pPr>
            <a:r>
              <a:rPr lang="en-US" sz="1300" b="1" dirty="0"/>
              <a:t>Potato Peel Flour:</a:t>
            </a:r>
            <a:r>
              <a:rPr lang="en-US" sz="1300" dirty="0"/>
              <a:t> Made from dried potato skins, often used as a thickener in soups &amp; sauces</a:t>
            </a:r>
          </a:p>
          <a:p>
            <a:pPr marL="628650" lvl="1" indent="-171450">
              <a:buFont typeface="Arial" panose="020B0604020202020204" pitchFamily="34" charset="0"/>
              <a:buChar char="•"/>
            </a:pPr>
            <a:r>
              <a:rPr lang="en-US" sz="1300" b="1" dirty="0"/>
              <a:t>Carrot Pomace Flour:</a:t>
            </a:r>
            <a:r>
              <a:rPr lang="en-US" sz="1300" dirty="0"/>
              <a:t> Made from leftover carrot pulp from juice production, used in crackers, pasta &amp; pet food</a:t>
            </a:r>
          </a:p>
          <a:p>
            <a:pPr marL="628650" lvl="1" indent="-171450">
              <a:buFont typeface="Arial" panose="020B0604020202020204" pitchFamily="34" charset="0"/>
              <a:buChar char="•"/>
            </a:pPr>
            <a:r>
              <a:rPr lang="en-US" sz="1300" b="1" dirty="0"/>
              <a:t>Cassava Peel Flour:</a:t>
            </a:r>
            <a:r>
              <a:rPr lang="en-US" sz="1300" dirty="0"/>
              <a:t> Made from fibrous cassava peels, often used in gluten-free baking &amp; thickening sauces</a:t>
            </a:r>
          </a:p>
        </p:txBody>
      </p:sp>
      <p:sp>
        <p:nvSpPr>
          <p:cNvPr id="7" name="TextBox 6">
            <a:extLst>
              <a:ext uri="{FF2B5EF4-FFF2-40B4-BE49-F238E27FC236}">
                <a16:creationId xmlns:a16="http://schemas.microsoft.com/office/drawing/2014/main" id="{C301CE4B-B526-23B7-276E-2F6D04614655}"/>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B084A0BB-03A9-FCCE-79D2-6A491FDDF8EA}"/>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1FDD4AAA-9459-7B2A-17AE-EAF21A37BE98}"/>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barn(inVertical)">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barn(inVertical)">
                                      <p:cBhvr>
                                        <p:cTn id="57" dur="500"/>
                                        <p:tgtEl>
                                          <p:spTgt spid="2">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barn(inVertical)">
                                      <p:cBhvr>
                                        <p:cTn id="62" dur="500"/>
                                        <p:tgtEl>
                                          <p:spTgt spid="2">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barn(inVertical)">
                                      <p:cBhvr>
                                        <p:cTn id="67" dur="500"/>
                                        <p:tgtEl>
                                          <p:spTgt spid="2">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6" end="16"/>
                                            </p:txEl>
                                          </p:spTgt>
                                        </p:tgtEl>
                                        <p:attrNameLst>
                                          <p:attrName>style.visibility</p:attrName>
                                        </p:attrNameLst>
                                      </p:cBhvr>
                                      <p:to>
                                        <p:strVal val="visible"/>
                                      </p:to>
                                    </p:set>
                                    <p:animEffect transition="in" filter="barn(inVertical)">
                                      <p:cBhvr>
                                        <p:cTn id="72" dur="500"/>
                                        <p:tgtEl>
                                          <p:spTgt spid="2">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7" end="17"/>
                                            </p:txEl>
                                          </p:spTgt>
                                        </p:tgtEl>
                                        <p:attrNameLst>
                                          <p:attrName>style.visibility</p:attrName>
                                        </p:attrNameLst>
                                      </p:cBhvr>
                                      <p:to>
                                        <p:strVal val="visible"/>
                                      </p:to>
                                    </p:set>
                                    <p:animEffect transition="in" filter="barn(inVertical)">
                                      <p:cBhvr>
                                        <p:cTn id="77" dur="500"/>
                                        <p:tgtEl>
                                          <p:spTgt spid="2">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8" end="18"/>
                                            </p:txEl>
                                          </p:spTgt>
                                        </p:tgtEl>
                                        <p:attrNameLst>
                                          <p:attrName>style.visibility</p:attrName>
                                        </p:attrNameLst>
                                      </p:cBhvr>
                                      <p:to>
                                        <p:strVal val="visible"/>
                                      </p:to>
                                    </p:set>
                                    <p:animEffect transition="in" filter="barn(inVertical)">
                                      <p:cBhvr>
                                        <p:cTn id="82" dur="500"/>
                                        <p:tgtEl>
                                          <p:spTgt spid="2">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20" end="20"/>
                                            </p:txEl>
                                          </p:spTgt>
                                        </p:tgtEl>
                                        <p:attrNameLst>
                                          <p:attrName>style.visibility</p:attrName>
                                        </p:attrNameLst>
                                      </p:cBhvr>
                                      <p:to>
                                        <p:strVal val="visible"/>
                                      </p:to>
                                    </p:set>
                                    <p:animEffect transition="in" filter="barn(inVertical)">
                                      <p:cBhvr>
                                        <p:cTn id="87" dur="500"/>
                                        <p:tgtEl>
                                          <p:spTgt spid="2">
                                            <p:txEl>
                                              <p:pRg st="20" end="2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21" end="21"/>
                                            </p:txEl>
                                          </p:spTgt>
                                        </p:tgtEl>
                                        <p:attrNameLst>
                                          <p:attrName>style.visibility</p:attrName>
                                        </p:attrNameLst>
                                      </p:cBhvr>
                                      <p:to>
                                        <p:strVal val="visible"/>
                                      </p:to>
                                    </p:set>
                                    <p:animEffect transition="in" filter="barn(inVertical)">
                                      <p:cBhvr>
                                        <p:cTn id="92" dur="500"/>
                                        <p:tgtEl>
                                          <p:spTgt spid="2">
                                            <p:txEl>
                                              <p:pRg st="21" end="2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22" end="22"/>
                                            </p:txEl>
                                          </p:spTgt>
                                        </p:tgtEl>
                                        <p:attrNameLst>
                                          <p:attrName>style.visibility</p:attrName>
                                        </p:attrNameLst>
                                      </p:cBhvr>
                                      <p:to>
                                        <p:strVal val="visible"/>
                                      </p:to>
                                    </p:set>
                                    <p:animEffect transition="in" filter="barn(inVertical)">
                                      <p:cBhvr>
                                        <p:cTn id="97" dur="500"/>
                                        <p:tgtEl>
                                          <p:spTgt spid="2">
                                            <p:txEl>
                                              <p:pRg st="22" end="2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23" end="23"/>
                                            </p:txEl>
                                          </p:spTgt>
                                        </p:tgtEl>
                                        <p:attrNameLst>
                                          <p:attrName>style.visibility</p:attrName>
                                        </p:attrNameLst>
                                      </p:cBhvr>
                                      <p:to>
                                        <p:strVal val="visible"/>
                                      </p:to>
                                    </p:set>
                                    <p:animEffect transition="in" filter="barn(inVertical)">
                                      <p:cBhvr>
                                        <p:cTn id="102" dur="500"/>
                                        <p:tgtEl>
                                          <p:spTgt spid="2">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643691"/>
            <a:ext cx="8584163" cy="5539978"/>
          </a:xfrm>
          <a:prstGeom prst="rect">
            <a:avLst/>
          </a:prstGeom>
          <a:noFill/>
        </p:spPr>
        <p:txBody>
          <a:bodyPr wrap="square" rtlCol="0">
            <a:spAutoFit/>
          </a:bodyPr>
          <a:lstStyle/>
          <a:p>
            <a:r>
              <a:rPr lang="en-US" sz="1300" b="1" i="0" dirty="0">
                <a:effectLst/>
              </a:rPr>
              <a:t>Selecting Upcycled Flour:</a:t>
            </a:r>
          </a:p>
          <a:p>
            <a:pPr marL="285750" indent="-285750">
              <a:buFont typeface="Arial" panose="020B0604020202020204" pitchFamily="34" charset="0"/>
              <a:buChar char="•"/>
            </a:pPr>
            <a:r>
              <a:rPr lang="en-US" sz="1300" u="sng" dirty="0"/>
              <a:t>Purpose &amp; Functionality</a:t>
            </a:r>
          </a:p>
          <a:p>
            <a:pPr marL="742950" lvl="1" indent="-285750">
              <a:buFont typeface="Arial" panose="020B0604020202020204" pitchFamily="34" charset="0"/>
              <a:buChar char="•"/>
            </a:pPr>
            <a:r>
              <a:rPr lang="en-US" sz="1300" b="1" dirty="0"/>
              <a:t>Baking: </a:t>
            </a:r>
            <a:r>
              <a:rPr lang="en-US" sz="1300" dirty="0"/>
              <a:t>choose flours with good binding properties, such as spent grain flour, banana flour, or okara flour.</a:t>
            </a:r>
          </a:p>
          <a:p>
            <a:pPr marL="742950" lvl="1" indent="-285750">
              <a:buFont typeface="Arial" panose="020B0604020202020204" pitchFamily="34" charset="0"/>
              <a:buChar char="•"/>
            </a:pPr>
            <a:r>
              <a:rPr lang="en-US" sz="1300" b="1" dirty="0"/>
              <a:t>Gluten-Free Needs: </a:t>
            </a:r>
            <a:r>
              <a:rPr lang="en-US" sz="1300" dirty="0"/>
              <a:t>choose flours such as banana flour, rice bran flour, or sunflower seed flour</a:t>
            </a:r>
          </a:p>
          <a:p>
            <a:pPr marL="742950" lvl="1" indent="-285750">
              <a:buFont typeface="Arial" panose="020B0604020202020204" pitchFamily="34" charset="0"/>
              <a:buChar char="•"/>
            </a:pPr>
            <a:r>
              <a:rPr lang="en-US" sz="1300" b="1" dirty="0"/>
              <a:t>High-Protein Applications: </a:t>
            </a:r>
            <a:r>
              <a:rPr lang="en-US" sz="1300" dirty="0"/>
              <a:t>choose flours such as okara, chickpea hull, or almond flour</a:t>
            </a:r>
          </a:p>
          <a:p>
            <a:pPr marL="742950" lvl="1" indent="-285750">
              <a:buFont typeface="Arial" panose="020B0604020202020204" pitchFamily="34" charset="0"/>
              <a:buChar char="•"/>
            </a:pPr>
            <a:r>
              <a:rPr lang="en-US" sz="1300" b="1" dirty="0"/>
              <a:t>Added Fiber &amp; Antioxidants: </a:t>
            </a:r>
            <a:r>
              <a:rPr lang="en-US" sz="1300" dirty="0"/>
              <a:t>choose flours such as apple pomace, grape seed, or coffee cherry flour</a:t>
            </a:r>
          </a:p>
          <a:p>
            <a:pPr marL="285750" indent="-285750">
              <a:buFont typeface="Arial" panose="020B0604020202020204" pitchFamily="34" charset="0"/>
              <a:buChar char="•"/>
            </a:pPr>
            <a:r>
              <a:rPr lang="en-US" sz="1300" u="sng" dirty="0"/>
              <a:t>Processing &amp; Quality</a:t>
            </a:r>
          </a:p>
          <a:p>
            <a:pPr marL="742950" lvl="1" indent="-285750">
              <a:buFont typeface="Arial" panose="020B0604020202020204" pitchFamily="34" charset="0"/>
              <a:buChar char="•"/>
            </a:pPr>
            <a:r>
              <a:rPr lang="en-US" sz="1300" dirty="0"/>
              <a:t>Look for minimally processed varieties to retain nutrients</a:t>
            </a:r>
          </a:p>
          <a:p>
            <a:pPr marL="742950" lvl="1" indent="-285750">
              <a:buFont typeface="Arial" panose="020B0604020202020204" pitchFamily="34" charset="0"/>
              <a:buChar char="•"/>
            </a:pPr>
            <a:r>
              <a:rPr lang="en-US" sz="1300" dirty="0"/>
              <a:t>Choose organic or non-GMO options if available</a:t>
            </a:r>
          </a:p>
          <a:p>
            <a:pPr marL="742950" lvl="1" indent="-285750">
              <a:buFont typeface="Arial" panose="020B0604020202020204" pitchFamily="34" charset="0"/>
              <a:buChar char="•"/>
            </a:pPr>
            <a:r>
              <a:rPr lang="en-US" sz="1300" dirty="0"/>
              <a:t>Check for certifications such as upcycled certification, non-GMO, gluten-free</a:t>
            </a:r>
          </a:p>
          <a:p>
            <a:pPr marL="285750" indent="-285750">
              <a:buFont typeface="Arial" panose="020B0604020202020204" pitchFamily="34" charset="0"/>
              <a:buChar char="•"/>
            </a:pPr>
            <a:r>
              <a:rPr lang="en-US" sz="1300" u="sng" dirty="0"/>
              <a:t>Sensory Aspects</a:t>
            </a:r>
          </a:p>
          <a:p>
            <a:pPr marL="742950" lvl="1" indent="-285750">
              <a:buFont typeface="Arial" panose="020B0604020202020204" pitchFamily="34" charset="0"/>
              <a:buChar char="•"/>
            </a:pPr>
            <a:r>
              <a:rPr lang="en-US" sz="1300" b="1" dirty="0"/>
              <a:t>Taste: </a:t>
            </a:r>
            <a:r>
              <a:rPr lang="en-US" sz="1300" dirty="0"/>
              <a:t>some flours have nutty, earthy, or slightly bitter notes</a:t>
            </a:r>
          </a:p>
          <a:p>
            <a:pPr marL="742950" lvl="1" indent="-285750">
              <a:buFont typeface="Arial" panose="020B0604020202020204" pitchFamily="34" charset="0"/>
              <a:buChar char="•"/>
            </a:pPr>
            <a:r>
              <a:rPr lang="en-US" sz="1300" b="1" dirty="0"/>
              <a:t>Texture</a:t>
            </a:r>
            <a:r>
              <a:rPr lang="en-US" sz="1300" dirty="0"/>
              <a:t>: Fine milled flours are better for baking while coarser varieties work well in heartier recipes</a:t>
            </a:r>
          </a:p>
          <a:p>
            <a:pPr marL="285750" indent="-285750">
              <a:buFont typeface="Arial" panose="020B0604020202020204" pitchFamily="34" charset="0"/>
              <a:buChar char="•"/>
            </a:pPr>
            <a:r>
              <a:rPr lang="en-US" sz="1300" u="sng" dirty="0"/>
              <a:t>Expiration &amp; Freshness</a:t>
            </a:r>
          </a:p>
          <a:p>
            <a:pPr marL="742950" lvl="1" indent="-285750">
              <a:buFont typeface="Arial" panose="020B0604020202020204" pitchFamily="34" charset="0"/>
              <a:buChar char="•"/>
            </a:pPr>
            <a:r>
              <a:rPr lang="en-US" sz="1300" dirty="0"/>
              <a:t>Always check the packaging and best-before dates</a:t>
            </a:r>
          </a:p>
          <a:p>
            <a:pPr marL="742950" lvl="1" indent="-285750">
              <a:buFont typeface="Arial" panose="020B0604020202020204" pitchFamily="34" charset="0"/>
              <a:buChar char="•"/>
            </a:pPr>
            <a:r>
              <a:rPr lang="en-US" sz="1300" dirty="0"/>
              <a:t>Purchase in smaller quantities if you will not use frequently</a:t>
            </a:r>
          </a:p>
          <a:p>
            <a:pPr marL="742950" lvl="1" indent="-285750">
              <a:buFont typeface="Arial" panose="020B0604020202020204" pitchFamily="34" charset="0"/>
              <a:buChar char="•"/>
            </a:pPr>
            <a:endParaRPr lang="en-US" sz="1300" dirty="0"/>
          </a:p>
          <a:p>
            <a:r>
              <a:rPr lang="en-US" sz="1300" b="1" dirty="0"/>
              <a:t>Storing Upcycled Flour:</a:t>
            </a:r>
            <a:endParaRPr lang="en-US" sz="1300" dirty="0"/>
          </a:p>
          <a:p>
            <a:pPr marL="285750" indent="-285750">
              <a:buFont typeface="Arial" panose="020B0604020202020204" pitchFamily="34" charset="0"/>
              <a:buChar char="•"/>
            </a:pPr>
            <a:r>
              <a:rPr lang="en-US" sz="1300" u="sng" dirty="0"/>
              <a:t>General Storage Guidelines</a:t>
            </a:r>
          </a:p>
          <a:p>
            <a:pPr marL="742950" lvl="1" indent="-285750">
              <a:buFont typeface="Arial" panose="020B0604020202020204" pitchFamily="34" charset="0"/>
              <a:buChar char="•"/>
            </a:pPr>
            <a:r>
              <a:rPr lang="en-US" sz="1400" dirty="0"/>
              <a:t>Store in an airtight container to protect against moisture and pests.</a:t>
            </a:r>
          </a:p>
          <a:p>
            <a:pPr marL="742950" lvl="1" indent="-285750">
              <a:buFont typeface="Arial" panose="020B0604020202020204" pitchFamily="34" charset="0"/>
              <a:buChar char="•"/>
            </a:pPr>
            <a:r>
              <a:rPr lang="en-US" sz="1400" dirty="0"/>
              <a:t>Keep in a cool, dry place (ideally below 70°F / 21°C).</a:t>
            </a:r>
          </a:p>
          <a:p>
            <a:pPr marL="742950" lvl="1" indent="-285750">
              <a:buFont typeface="Arial" panose="020B0604020202020204" pitchFamily="34" charset="0"/>
              <a:buChar char="•"/>
            </a:pPr>
            <a:r>
              <a:rPr lang="en-US" sz="1400" dirty="0"/>
              <a:t>Label with the purchase date to track freshness.</a:t>
            </a:r>
          </a:p>
          <a:p>
            <a:pPr marL="742950" lvl="1" indent="-285750">
              <a:buFont typeface="Arial" panose="020B0604020202020204" pitchFamily="34" charset="0"/>
              <a:buChar char="•"/>
            </a:pPr>
            <a:r>
              <a:rPr lang="en-US" sz="1300" dirty="0"/>
              <a:t>Use within 3–6 months for best quality (some high-fat flours may spoil sooner).</a:t>
            </a:r>
          </a:p>
          <a:p>
            <a:pPr marL="285750" indent="-285750">
              <a:buFont typeface="Arial" panose="020B0604020202020204" pitchFamily="34" charset="0"/>
              <a:buChar char="•"/>
            </a:pPr>
            <a:r>
              <a:rPr lang="en-US" sz="1300" u="sng" dirty="0"/>
              <a:t>Refrigeration &amp; Freezing</a:t>
            </a:r>
          </a:p>
          <a:p>
            <a:pPr marL="742950" lvl="1" indent="-285750">
              <a:buFont typeface="Arial" panose="020B0604020202020204" pitchFamily="34" charset="0"/>
              <a:buChar char="•"/>
            </a:pPr>
            <a:r>
              <a:rPr lang="en-US" sz="1300" dirty="0"/>
              <a:t>Nut and seed-based flours contain oils that can turn rancid, refrigerate or freeze to extend shelf life</a:t>
            </a:r>
          </a:p>
          <a:p>
            <a:pPr marL="742950" lvl="1" indent="-285750">
              <a:buFont typeface="Arial" panose="020B0604020202020204" pitchFamily="34" charset="0"/>
              <a:buChar char="•"/>
            </a:pPr>
            <a:r>
              <a:rPr lang="en-US" sz="1300" dirty="0"/>
              <a:t>High-fiber and fruit-based flours can absorb moisture, store in a dry environment or freeze to extend use</a:t>
            </a:r>
          </a:p>
          <a:p>
            <a:pPr marL="742950" lvl="1" indent="-285750">
              <a:buFont typeface="Arial" panose="020B0604020202020204" pitchFamily="34" charset="0"/>
              <a:buChar char="•"/>
            </a:pPr>
            <a:r>
              <a:rPr lang="en-US" sz="1300" dirty="0"/>
              <a:t>Legume and grain-based flours should be kept in airtight containers in the refrigerator to extend life</a:t>
            </a:r>
          </a:p>
        </p:txBody>
      </p:sp>
      <p:sp>
        <p:nvSpPr>
          <p:cNvPr id="7" name="TextBox 6">
            <a:extLst>
              <a:ext uri="{FF2B5EF4-FFF2-40B4-BE49-F238E27FC236}">
                <a16:creationId xmlns:a16="http://schemas.microsoft.com/office/drawing/2014/main" id="{C1281BCD-4531-C80D-8BC9-A07D7F83B8D1}"/>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FC76634E-0387-B8FB-336F-D1DCF123EC0C}"/>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9BA3B5A2-3CD1-AA38-DAED-07E76C4AC00C}"/>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barn(inVertical)">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barn(inVertical)">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barn(inVertical)">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barn(inVertical)">
                                      <p:cBhvr>
                                        <p:cTn id="82" dur="500"/>
                                        <p:tgtEl>
                                          <p:spTgt spid="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7" end="17"/>
                                            </p:txEl>
                                          </p:spTgt>
                                        </p:tgtEl>
                                        <p:attrNameLst>
                                          <p:attrName>style.visibility</p:attrName>
                                        </p:attrNameLst>
                                      </p:cBhvr>
                                      <p:to>
                                        <p:strVal val="visible"/>
                                      </p:to>
                                    </p:set>
                                    <p:animEffect transition="in" filter="barn(inVertical)">
                                      <p:cBhvr>
                                        <p:cTn id="87" dur="500"/>
                                        <p:tgtEl>
                                          <p:spTgt spid="2">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18" end="18"/>
                                            </p:txEl>
                                          </p:spTgt>
                                        </p:tgtEl>
                                        <p:attrNameLst>
                                          <p:attrName>style.visibility</p:attrName>
                                        </p:attrNameLst>
                                      </p:cBhvr>
                                      <p:to>
                                        <p:strVal val="visible"/>
                                      </p:to>
                                    </p:set>
                                    <p:animEffect transition="in" filter="barn(inVertical)">
                                      <p:cBhvr>
                                        <p:cTn id="92" dur="500"/>
                                        <p:tgtEl>
                                          <p:spTgt spid="2">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19" end="19"/>
                                            </p:txEl>
                                          </p:spTgt>
                                        </p:tgtEl>
                                        <p:attrNameLst>
                                          <p:attrName>style.visibility</p:attrName>
                                        </p:attrNameLst>
                                      </p:cBhvr>
                                      <p:to>
                                        <p:strVal val="visible"/>
                                      </p:to>
                                    </p:set>
                                    <p:animEffect transition="in" filter="barn(inVertical)">
                                      <p:cBhvr>
                                        <p:cTn id="97" dur="500"/>
                                        <p:tgtEl>
                                          <p:spTgt spid="2">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20" end="20"/>
                                            </p:txEl>
                                          </p:spTgt>
                                        </p:tgtEl>
                                        <p:attrNameLst>
                                          <p:attrName>style.visibility</p:attrName>
                                        </p:attrNameLst>
                                      </p:cBhvr>
                                      <p:to>
                                        <p:strVal val="visible"/>
                                      </p:to>
                                    </p:set>
                                    <p:animEffect transition="in" filter="barn(inVertical)">
                                      <p:cBhvr>
                                        <p:cTn id="102" dur="500"/>
                                        <p:tgtEl>
                                          <p:spTgt spid="2">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21" end="21"/>
                                            </p:txEl>
                                          </p:spTgt>
                                        </p:tgtEl>
                                        <p:attrNameLst>
                                          <p:attrName>style.visibility</p:attrName>
                                        </p:attrNameLst>
                                      </p:cBhvr>
                                      <p:to>
                                        <p:strVal val="visible"/>
                                      </p:to>
                                    </p:set>
                                    <p:animEffect transition="in" filter="barn(inVertical)">
                                      <p:cBhvr>
                                        <p:cTn id="107" dur="500"/>
                                        <p:tgtEl>
                                          <p:spTgt spid="2">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
                                            <p:txEl>
                                              <p:pRg st="22" end="22"/>
                                            </p:txEl>
                                          </p:spTgt>
                                        </p:tgtEl>
                                        <p:attrNameLst>
                                          <p:attrName>style.visibility</p:attrName>
                                        </p:attrNameLst>
                                      </p:cBhvr>
                                      <p:to>
                                        <p:strVal val="visible"/>
                                      </p:to>
                                    </p:set>
                                    <p:animEffect transition="in" filter="barn(inVertical)">
                                      <p:cBhvr>
                                        <p:cTn id="112" dur="500"/>
                                        <p:tgtEl>
                                          <p:spTgt spid="2">
                                            <p:txEl>
                                              <p:pRg st="22" end="2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2">
                                            <p:txEl>
                                              <p:pRg st="23" end="23"/>
                                            </p:txEl>
                                          </p:spTgt>
                                        </p:tgtEl>
                                        <p:attrNameLst>
                                          <p:attrName>style.visibility</p:attrName>
                                        </p:attrNameLst>
                                      </p:cBhvr>
                                      <p:to>
                                        <p:strVal val="visible"/>
                                      </p:to>
                                    </p:set>
                                    <p:animEffect transition="in" filter="barn(inVertical)">
                                      <p:cBhvr>
                                        <p:cTn id="117" dur="500"/>
                                        <p:tgtEl>
                                          <p:spTgt spid="2">
                                            <p:txEl>
                                              <p:pRg st="23" end="2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2">
                                            <p:txEl>
                                              <p:pRg st="24" end="24"/>
                                            </p:txEl>
                                          </p:spTgt>
                                        </p:tgtEl>
                                        <p:attrNameLst>
                                          <p:attrName>style.visibility</p:attrName>
                                        </p:attrNameLst>
                                      </p:cBhvr>
                                      <p:to>
                                        <p:strVal val="visible"/>
                                      </p:to>
                                    </p:set>
                                    <p:animEffect transition="in" filter="barn(inVertical)">
                                      <p:cBhvr>
                                        <p:cTn id="122" dur="500"/>
                                        <p:tgtEl>
                                          <p:spTgt spid="2">
                                            <p:txEl>
                                              <p:pRg st="24" end="2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2">
                                            <p:txEl>
                                              <p:pRg st="25" end="25"/>
                                            </p:txEl>
                                          </p:spTgt>
                                        </p:tgtEl>
                                        <p:attrNameLst>
                                          <p:attrName>style.visibility</p:attrName>
                                        </p:attrNameLst>
                                      </p:cBhvr>
                                      <p:to>
                                        <p:strVal val="visible"/>
                                      </p:to>
                                    </p:set>
                                    <p:animEffect transition="in" filter="barn(inVertical)">
                                      <p:cBhvr>
                                        <p:cTn id="127" dur="500"/>
                                        <p:tgtEl>
                                          <p:spTgt spid="2">
                                            <p:txEl>
                                              <p:pRg st="25" end="2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2">
                                            <p:txEl>
                                              <p:pRg st="26" end="26"/>
                                            </p:txEl>
                                          </p:spTgt>
                                        </p:tgtEl>
                                        <p:attrNameLst>
                                          <p:attrName>style.visibility</p:attrName>
                                        </p:attrNameLst>
                                      </p:cBhvr>
                                      <p:to>
                                        <p:strVal val="visible"/>
                                      </p:to>
                                    </p:set>
                                    <p:animEffect transition="in" filter="barn(inVertical)">
                                      <p:cBhvr>
                                        <p:cTn id="132" dur="500"/>
                                        <p:tgtEl>
                                          <p:spTgt spid="2">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739943"/>
            <a:ext cx="8584163" cy="738664"/>
          </a:xfrm>
          <a:prstGeom prst="rect">
            <a:avLst/>
          </a:prstGeom>
          <a:noFill/>
        </p:spPr>
        <p:txBody>
          <a:bodyPr wrap="square" rtlCol="0">
            <a:spAutoFit/>
          </a:bodyPr>
          <a:lstStyle/>
          <a:p>
            <a:r>
              <a:rPr lang="en-US" sz="1400" dirty="0"/>
              <a:t>Upcycled flour is a sustainable and nutrient-dense ingredient that can enhance baking, cooking, beverages, and even plant-based products. Different types of upcycled flour offer unique flavors, textures, and functionalities in food formulations.</a:t>
            </a:r>
          </a:p>
        </p:txBody>
      </p:sp>
      <p:sp>
        <p:nvSpPr>
          <p:cNvPr id="7" name="TextBox 6">
            <a:extLst>
              <a:ext uri="{FF2B5EF4-FFF2-40B4-BE49-F238E27FC236}">
                <a16:creationId xmlns:a16="http://schemas.microsoft.com/office/drawing/2014/main" id="{C79C681B-422C-2EB1-05A9-E7FD84E496A9}"/>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9" name="TextBox 8">
            <a:extLst>
              <a:ext uri="{FF2B5EF4-FFF2-40B4-BE49-F238E27FC236}">
                <a16:creationId xmlns:a16="http://schemas.microsoft.com/office/drawing/2014/main" id="{BAACE2B0-34AA-DBE4-4554-01693C45E549}"/>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97BB6647-9610-4A7D-2A28-4DA12E684D99}"/>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
        <p:nvSpPr>
          <p:cNvPr id="2" name="TextBox 1">
            <a:extLst>
              <a:ext uri="{FF2B5EF4-FFF2-40B4-BE49-F238E27FC236}">
                <a16:creationId xmlns:a16="http://schemas.microsoft.com/office/drawing/2014/main" id="{3E248E97-5CE3-E902-E802-977C6D2F7A89}"/>
              </a:ext>
            </a:extLst>
          </p:cNvPr>
          <p:cNvSpPr txBox="1"/>
          <p:nvPr/>
        </p:nvSpPr>
        <p:spPr>
          <a:xfrm>
            <a:off x="3331029" y="1519992"/>
            <a:ext cx="3985990" cy="4455066"/>
          </a:xfrm>
          <a:prstGeom prst="rect">
            <a:avLst/>
          </a:prstGeom>
          <a:noFill/>
        </p:spPr>
        <p:txBody>
          <a:bodyPr wrap="square" rtlCol="0">
            <a:spAutoFit/>
          </a:bodyPr>
          <a:lstStyle/>
          <a:p>
            <a:pPr marL="285750" indent="-285750">
              <a:buFont typeface="Arial" panose="020B0604020202020204" pitchFamily="34" charset="0"/>
              <a:buChar char="•"/>
            </a:pPr>
            <a:r>
              <a:rPr lang="en-US" sz="1350" b="1" dirty="0"/>
              <a:t>Baking &amp; Pastry Applications</a:t>
            </a:r>
          </a:p>
          <a:p>
            <a:pPr marL="742950" lvl="1" indent="-285750">
              <a:buFont typeface="Arial" panose="020B0604020202020204" pitchFamily="34" charset="0"/>
              <a:buChar char="•"/>
            </a:pPr>
            <a:r>
              <a:rPr lang="en-US" sz="1350" dirty="0"/>
              <a:t>Adds fiber &amp; unique flavors to bread, cookies, and cakes.</a:t>
            </a:r>
          </a:p>
          <a:p>
            <a:pPr marL="742950" lvl="1" indent="-285750">
              <a:buFont typeface="Arial" panose="020B0604020202020204" pitchFamily="34" charset="0"/>
              <a:buChar char="•"/>
            </a:pPr>
            <a:r>
              <a:rPr lang="en-US" sz="1350" b="1" dirty="0"/>
              <a:t>Examples: </a:t>
            </a:r>
            <a:r>
              <a:rPr lang="en-US" sz="1350" dirty="0"/>
              <a:t>Spent Grain, Apple Pomace, Banana, Grape Seed, Rice Bran.</a:t>
            </a:r>
          </a:p>
          <a:p>
            <a:pPr marL="742950" lvl="1" indent="-285750">
              <a:buFont typeface="Arial" panose="020B0604020202020204" pitchFamily="34" charset="0"/>
              <a:buChar char="•"/>
            </a:pPr>
            <a:r>
              <a:rPr lang="en-US" sz="1350" b="1" dirty="0"/>
              <a:t>Tip: </a:t>
            </a:r>
            <a:r>
              <a:rPr lang="en-US" sz="1350" dirty="0"/>
              <a:t>Replace 10–30% of wheat flour for added nutrition.</a:t>
            </a:r>
          </a:p>
          <a:p>
            <a:pPr marL="285750" indent="-285750">
              <a:buFont typeface="Arial" panose="020B0604020202020204" pitchFamily="34" charset="0"/>
              <a:buChar char="•"/>
            </a:pPr>
            <a:r>
              <a:rPr lang="en-US" sz="1350" b="1" dirty="0"/>
              <a:t>Pasta &amp; Dough</a:t>
            </a:r>
          </a:p>
          <a:p>
            <a:pPr marL="742950" lvl="1" indent="-285750">
              <a:buFont typeface="Arial" panose="020B0604020202020204" pitchFamily="34" charset="0"/>
              <a:buChar char="•"/>
            </a:pPr>
            <a:r>
              <a:rPr lang="en-US" sz="1350" dirty="0"/>
              <a:t>Boosts texture, elasticity, &amp; protein in noodles and dumplings.</a:t>
            </a:r>
          </a:p>
          <a:p>
            <a:pPr marL="742950" lvl="1" indent="-285750">
              <a:buFont typeface="Arial" panose="020B0604020202020204" pitchFamily="34" charset="0"/>
              <a:buChar char="•"/>
            </a:pPr>
            <a:r>
              <a:rPr lang="en-US" sz="1350" b="1" dirty="0"/>
              <a:t>Examples: </a:t>
            </a:r>
            <a:r>
              <a:rPr lang="en-US" sz="1350" dirty="0"/>
              <a:t>Spent Grain, Chickpea Hull, Cassava Peel.</a:t>
            </a:r>
          </a:p>
          <a:p>
            <a:pPr marL="742950" lvl="1" indent="-285750">
              <a:buFont typeface="Arial" panose="020B0604020202020204" pitchFamily="34" charset="0"/>
              <a:buChar char="•"/>
            </a:pPr>
            <a:r>
              <a:rPr lang="en-US" sz="1350" b="1" dirty="0"/>
              <a:t>Tip: </a:t>
            </a:r>
            <a:r>
              <a:rPr lang="en-US" sz="1350" dirty="0"/>
              <a:t>Use up to 25% upcycled flour for better nutrition.</a:t>
            </a:r>
          </a:p>
          <a:p>
            <a:pPr marL="285750" indent="-285750">
              <a:buFont typeface="Arial" panose="020B0604020202020204" pitchFamily="34" charset="0"/>
              <a:buChar char="•"/>
            </a:pPr>
            <a:r>
              <a:rPr lang="en-US" sz="1350" b="1" dirty="0"/>
              <a:t>Beverages &amp; Smoothies</a:t>
            </a:r>
          </a:p>
          <a:p>
            <a:pPr marL="742950" lvl="1" indent="-285750">
              <a:buFont typeface="Arial" panose="020B0604020202020204" pitchFamily="34" charset="0"/>
              <a:buChar char="•"/>
            </a:pPr>
            <a:r>
              <a:rPr lang="en-US" sz="1350" dirty="0"/>
              <a:t>Adds fiber, antioxidants, &amp; protein to drinks.</a:t>
            </a:r>
          </a:p>
          <a:p>
            <a:pPr marL="742950" lvl="1" indent="-285750">
              <a:buFont typeface="Arial" panose="020B0604020202020204" pitchFamily="34" charset="0"/>
              <a:buChar char="•"/>
            </a:pPr>
            <a:r>
              <a:rPr lang="en-US" sz="1350" b="1" dirty="0"/>
              <a:t>Examples: </a:t>
            </a:r>
            <a:r>
              <a:rPr lang="en-US" sz="1350" dirty="0"/>
              <a:t>Coffee Cherry, Okara, Banana Flour.</a:t>
            </a:r>
          </a:p>
          <a:p>
            <a:pPr marL="742950" lvl="1" indent="-285750">
              <a:buFont typeface="Arial" panose="020B0604020202020204" pitchFamily="34" charset="0"/>
              <a:buChar char="•"/>
            </a:pPr>
            <a:r>
              <a:rPr lang="en-US" sz="1350" b="1" dirty="0"/>
              <a:t>Tip: </a:t>
            </a:r>
            <a:r>
              <a:rPr lang="en-US" sz="1350" dirty="0"/>
              <a:t>Blend 1–2 tbsp into smoothies or lattes.</a:t>
            </a:r>
          </a:p>
        </p:txBody>
      </p:sp>
      <p:sp>
        <p:nvSpPr>
          <p:cNvPr id="6" name="TextBox 5">
            <a:extLst>
              <a:ext uri="{FF2B5EF4-FFF2-40B4-BE49-F238E27FC236}">
                <a16:creationId xmlns:a16="http://schemas.microsoft.com/office/drawing/2014/main" id="{A82FFB75-70C2-D625-CD1D-07B6C2BCEA4A}"/>
              </a:ext>
            </a:extLst>
          </p:cNvPr>
          <p:cNvSpPr txBox="1"/>
          <p:nvPr/>
        </p:nvSpPr>
        <p:spPr>
          <a:xfrm>
            <a:off x="7480731" y="1519992"/>
            <a:ext cx="3985990" cy="4247317"/>
          </a:xfrm>
          <a:prstGeom prst="rect">
            <a:avLst/>
          </a:prstGeom>
          <a:noFill/>
        </p:spPr>
        <p:txBody>
          <a:bodyPr wrap="square" rtlCol="0">
            <a:spAutoFit/>
          </a:bodyPr>
          <a:lstStyle/>
          <a:p>
            <a:pPr marL="285750" indent="-285750">
              <a:buFont typeface="Arial" panose="020B0604020202020204" pitchFamily="34" charset="0"/>
              <a:buChar char="•"/>
            </a:pPr>
            <a:r>
              <a:rPr lang="en-US" sz="1350" b="1" dirty="0"/>
              <a:t>Soups &amp; Sauces</a:t>
            </a:r>
          </a:p>
          <a:p>
            <a:pPr marL="742950" lvl="1" indent="-285750">
              <a:buFont typeface="Arial" panose="020B0604020202020204" pitchFamily="34" charset="0"/>
              <a:buChar char="•"/>
            </a:pPr>
            <a:r>
              <a:rPr lang="en-US" sz="1350" dirty="0"/>
              <a:t>Works as a gluten-free thickener in gravies and curries.</a:t>
            </a:r>
          </a:p>
          <a:p>
            <a:pPr marL="742950" lvl="1" indent="-285750">
              <a:buFont typeface="Arial" panose="020B0604020202020204" pitchFamily="34" charset="0"/>
              <a:buChar char="•"/>
            </a:pPr>
            <a:r>
              <a:rPr lang="en-US" sz="1350" b="1" dirty="0"/>
              <a:t>Examples: </a:t>
            </a:r>
            <a:r>
              <a:rPr lang="en-US" sz="1350" dirty="0"/>
              <a:t>Potato Peel, Okara, Banana Flour.</a:t>
            </a:r>
          </a:p>
          <a:p>
            <a:pPr marL="742950" lvl="1" indent="-285750">
              <a:buFont typeface="Arial" panose="020B0604020202020204" pitchFamily="34" charset="0"/>
              <a:buChar char="•"/>
            </a:pPr>
            <a:r>
              <a:rPr lang="en-US" sz="1350" b="1" dirty="0"/>
              <a:t>Tip: </a:t>
            </a:r>
            <a:r>
              <a:rPr lang="en-US" sz="1350" dirty="0"/>
              <a:t>Mix 1–2 tsp for a creamy texture.</a:t>
            </a:r>
          </a:p>
          <a:p>
            <a:pPr marL="285750" indent="-285750">
              <a:buFont typeface="Arial" panose="020B0604020202020204" pitchFamily="34" charset="0"/>
              <a:buChar char="•"/>
            </a:pPr>
            <a:r>
              <a:rPr lang="en-US" sz="1350" b="1" dirty="0"/>
              <a:t>Plant-Based Foods</a:t>
            </a:r>
          </a:p>
          <a:p>
            <a:pPr marL="742950" lvl="1" indent="-285750">
              <a:buFont typeface="Arial" panose="020B0604020202020204" pitchFamily="34" charset="0"/>
              <a:buChar char="•"/>
            </a:pPr>
            <a:r>
              <a:rPr lang="en-US" sz="1350" dirty="0"/>
              <a:t>Enhances protein &amp; texture in vegan meats and protein bars.</a:t>
            </a:r>
          </a:p>
          <a:p>
            <a:pPr marL="742950" lvl="1" indent="-285750">
              <a:buFont typeface="Arial" panose="020B0604020202020204" pitchFamily="34" charset="0"/>
              <a:buChar char="•"/>
            </a:pPr>
            <a:r>
              <a:rPr lang="en-US" sz="1350" b="1" dirty="0"/>
              <a:t>Examples: </a:t>
            </a:r>
            <a:r>
              <a:rPr lang="en-US" sz="1350" dirty="0"/>
              <a:t>Okara, Sunflower Seed, Chickpea Hull Flour.</a:t>
            </a:r>
          </a:p>
          <a:p>
            <a:pPr marL="742950" lvl="1" indent="-285750">
              <a:buFont typeface="Arial" panose="020B0604020202020204" pitchFamily="34" charset="0"/>
              <a:buChar char="•"/>
            </a:pPr>
            <a:r>
              <a:rPr lang="en-US" sz="1350" b="1" dirty="0"/>
              <a:t>Tip: </a:t>
            </a:r>
            <a:r>
              <a:rPr lang="en-US" sz="1350" dirty="0"/>
              <a:t>Combine with plant proteins for better binding.</a:t>
            </a:r>
          </a:p>
          <a:p>
            <a:pPr marL="285750" indent="-285750">
              <a:buFont typeface="Arial" panose="020B0604020202020204" pitchFamily="34" charset="0"/>
              <a:buChar char="•"/>
            </a:pPr>
            <a:r>
              <a:rPr lang="en-US" sz="1350" b="1" dirty="0"/>
              <a:t>Snacks &amp; Energy Bars</a:t>
            </a:r>
          </a:p>
          <a:p>
            <a:pPr marL="742950" lvl="1" indent="-285750">
              <a:buFont typeface="Arial" panose="020B0604020202020204" pitchFamily="34" charset="0"/>
              <a:buChar char="•"/>
            </a:pPr>
            <a:r>
              <a:rPr lang="en-US" sz="1350" dirty="0"/>
              <a:t>Adds fiber, crunch &amp; antioxidants to snack bars.</a:t>
            </a:r>
          </a:p>
          <a:p>
            <a:pPr marL="742950" lvl="1" indent="-285750">
              <a:buFont typeface="Arial" panose="020B0604020202020204" pitchFamily="34" charset="0"/>
              <a:buChar char="•"/>
            </a:pPr>
            <a:r>
              <a:rPr lang="en-US" sz="1350" b="1" dirty="0"/>
              <a:t>Examples: </a:t>
            </a:r>
            <a:r>
              <a:rPr lang="en-US" sz="1350" dirty="0"/>
              <a:t>Grape Seed, Coffee Cherry, Spent Grain.</a:t>
            </a:r>
          </a:p>
          <a:p>
            <a:pPr marL="742950" lvl="1" indent="-285750">
              <a:buFont typeface="Arial" panose="020B0604020202020204" pitchFamily="34" charset="0"/>
              <a:buChar char="•"/>
            </a:pPr>
            <a:r>
              <a:rPr lang="en-US" sz="1350" b="1" dirty="0"/>
              <a:t>Tip: </a:t>
            </a:r>
            <a:r>
              <a:rPr lang="en-US" sz="1350" dirty="0"/>
              <a:t>Replace 10–20% of flour in snack recipes.</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barn(inVertical)">
                                      <p:cBhvr>
                                        <p:cTn id="62" dur="500"/>
                                        <p:tgtEl>
                                          <p:spTgt spid="2">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barn(inVertical)">
                                      <p:cBhvr>
                                        <p:cTn id="67" dur="500"/>
                                        <p:tgtEl>
                                          <p:spTgt spid="2">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barn(inVertical)">
                                      <p:cBhvr>
                                        <p:cTn id="72" dur="5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 end="1"/>
                                            </p:txEl>
                                          </p:spTgt>
                                        </p:tgtEl>
                                        <p:attrNameLst>
                                          <p:attrName>style.visibility</p:attrName>
                                        </p:attrNameLst>
                                      </p:cBhvr>
                                      <p:to>
                                        <p:strVal val="visible"/>
                                      </p:to>
                                    </p:set>
                                    <p:animEffect transition="in" filter="barn(inVertical)">
                                      <p:cBhvr>
                                        <p:cTn id="77" dur="500"/>
                                        <p:tgtEl>
                                          <p:spTgt spid="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xEl>
                                              <p:pRg st="2" end="2"/>
                                            </p:txEl>
                                          </p:spTgt>
                                        </p:tgtEl>
                                        <p:attrNameLst>
                                          <p:attrName>style.visibility</p:attrName>
                                        </p:attrNameLst>
                                      </p:cBhvr>
                                      <p:to>
                                        <p:strVal val="visible"/>
                                      </p:to>
                                    </p:set>
                                    <p:animEffect transition="in" filter="barn(inVertical)">
                                      <p:cBhvr>
                                        <p:cTn id="82" dur="500"/>
                                        <p:tgtEl>
                                          <p:spTgt spid="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barn(inVertical)">
                                      <p:cBhvr>
                                        <p:cTn id="87" dur="500"/>
                                        <p:tgtEl>
                                          <p:spTgt spid="6">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4" end="4"/>
                                            </p:txEl>
                                          </p:spTgt>
                                        </p:tgtEl>
                                        <p:attrNameLst>
                                          <p:attrName>style.visibility</p:attrName>
                                        </p:attrNameLst>
                                      </p:cBhvr>
                                      <p:to>
                                        <p:strVal val="visible"/>
                                      </p:to>
                                    </p:set>
                                    <p:animEffect transition="in" filter="barn(inVertical)">
                                      <p:cBhvr>
                                        <p:cTn id="92" dur="500"/>
                                        <p:tgtEl>
                                          <p:spTgt spid="6">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Effect transition="in" filter="barn(inVertical)">
                                      <p:cBhvr>
                                        <p:cTn id="97" dur="500"/>
                                        <p:tgtEl>
                                          <p:spTgt spid="6">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Effect transition="in" filter="barn(inVertical)">
                                      <p:cBhvr>
                                        <p:cTn id="102" dur="500"/>
                                        <p:tgtEl>
                                          <p:spTgt spid="6">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Effect transition="in" filter="barn(inVertical)">
                                      <p:cBhvr>
                                        <p:cTn id="107" dur="500"/>
                                        <p:tgtEl>
                                          <p:spTgt spid="6">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6">
                                            <p:txEl>
                                              <p:pRg st="8" end="8"/>
                                            </p:txEl>
                                          </p:spTgt>
                                        </p:tgtEl>
                                        <p:attrNameLst>
                                          <p:attrName>style.visibility</p:attrName>
                                        </p:attrNameLst>
                                      </p:cBhvr>
                                      <p:to>
                                        <p:strVal val="visible"/>
                                      </p:to>
                                    </p:set>
                                    <p:animEffect transition="in" filter="barn(inVertical)">
                                      <p:cBhvr>
                                        <p:cTn id="112" dur="500"/>
                                        <p:tgtEl>
                                          <p:spTgt spid="6">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6">
                                            <p:txEl>
                                              <p:pRg st="9" end="9"/>
                                            </p:txEl>
                                          </p:spTgt>
                                        </p:tgtEl>
                                        <p:attrNameLst>
                                          <p:attrName>style.visibility</p:attrName>
                                        </p:attrNameLst>
                                      </p:cBhvr>
                                      <p:to>
                                        <p:strVal val="visible"/>
                                      </p:to>
                                    </p:set>
                                    <p:animEffect transition="in" filter="barn(inVertical)">
                                      <p:cBhvr>
                                        <p:cTn id="117" dur="500"/>
                                        <p:tgtEl>
                                          <p:spTgt spid="6">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6">
                                            <p:txEl>
                                              <p:pRg st="10" end="10"/>
                                            </p:txEl>
                                          </p:spTgt>
                                        </p:tgtEl>
                                        <p:attrNameLst>
                                          <p:attrName>style.visibility</p:attrName>
                                        </p:attrNameLst>
                                      </p:cBhvr>
                                      <p:to>
                                        <p:strVal val="visible"/>
                                      </p:to>
                                    </p:set>
                                    <p:animEffect transition="in" filter="barn(inVertical)">
                                      <p:cBhvr>
                                        <p:cTn id="122" dur="500"/>
                                        <p:tgtEl>
                                          <p:spTgt spid="6">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6">
                                            <p:txEl>
                                              <p:pRg st="11" end="11"/>
                                            </p:txEl>
                                          </p:spTgt>
                                        </p:tgtEl>
                                        <p:attrNameLst>
                                          <p:attrName>style.visibility</p:attrName>
                                        </p:attrNameLst>
                                      </p:cBhvr>
                                      <p:to>
                                        <p:strVal val="visible"/>
                                      </p:to>
                                    </p:set>
                                    <p:animEffect transition="in" filter="barn(inVertical)">
                                      <p:cBhvr>
                                        <p:cTn id="12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144253" y="1173077"/>
            <a:ext cx="8919410" cy="4662815"/>
          </a:xfrm>
          <a:prstGeom prst="rect">
            <a:avLst/>
          </a:prstGeom>
          <a:noFill/>
        </p:spPr>
        <p:txBody>
          <a:bodyPr wrap="square" rtlCol="0">
            <a:spAutoFit/>
          </a:bodyPr>
          <a:lstStyle/>
          <a:p>
            <a:pPr marL="285750" indent="-285750">
              <a:buFont typeface="Arial" panose="020B0604020202020204" pitchFamily="34" charset="0"/>
              <a:buChar char="•"/>
            </a:pPr>
            <a:r>
              <a:rPr lang="en-US" sz="1350" dirty="0"/>
              <a:t>An estimated 1.3 billion tons of food are wasted globally every year</a:t>
            </a:r>
          </a:p>
          <a:p>
            <a:endParaRPr lang="en-US" sz="1350" dirty="0"/>
          </a:p>
          <a:p>
            <a:pPr marL="285750" indent="-285750">
              <a:buFont typeface="Arial" panose="020B0604020202020204" pitchFamily="34" charset="0"/>
              <a:buChar char="•"/>
            </a:pPr>
            <a:r>
              <a:rPr lang="en-US" sz="1350" dirty="0"/>
              <a:t>If upcycled food waste were a country, it would be the third-largest emitter of greenhouse gases after the U.S. and China</a:t>
            </a:r>
          </a:p>
          <a:p>
            <a:endParaRPr lang="en-US" sz="1350" i="0" dirty="0">
              <a:effectLst/>
            </a:endParaRPr>
          </a:p>
          <a:p>
            <a:pPr marL="285750" indent="-285750">
              <a:buFont typeface="Arial" panose="020B0604020202020204" pitchFamily="34" charset="0"/>
              <a:buChar char="•"/>
            </a:pPr>
            <a:r>
              <a:rPr lang="en-US" sz="1350" i="0" dirty="0">
                <a:effectLst/>
              </a:rPr>
              <a:t>Brewer’s spent grain made up 85% of total brewing waste before brewers started turning it into high-protein flour</a:t>
            </a:r>
          </a:p>
          <a:p>
            <a:endParaRPr lang="en-US" sz="1350" dirty="0"/>
          </a:p>
          <a:p>
            <a:pPr marL="285750" indent="-285750">
              <a:buFont typeface="Arial" panose="020B0604020202020204" pitchFamily="34" charset="0"/>
              <a:buChar char="•"/>
            </a:pPr>
            <a:r>
              <a:rPr lang="en-US" sz="1350" dirty="0"/>
              <a:t>Some craft bakeries now pair spent grain bread with the same beer it came from for a full-circle experience</a:t>
            </a:r>
          </a:p>
          <a:p>
            <a:endParaRPr lang="en-US" sz="1350" dirty="0"/>
          </a:p>
          <a:p>
            <a:pPr marL="285750" indent="-285750">
              <a:buFont typeface="Arial" panose="020B0604020202020204" pitchFamily="34" charset="0"/>
              <a:buChar char="•"/>
            </a:pPr>
            <a:r>
              <a:rPr lang="en-US" sz="1350" dirty="0"/>
              <a:t>Banana flour was originally used in parts of Africa  before gluten-free diets made it trendy worldwide</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You can use banana flour as a natural egg replacer by simply mixing it with water</a:t>
            </a:r>
          </a:p>
          <a:p>
            <a:endParaRPr lang="en-US" sz="1350" dirty="0"/>
          </a:p>
          <a:p>
            <a:pPr marL="285750" indent="-285750">
              <a:buFont typeface="Arial" panose="020B0604020202020204" pitchFamily="34" charset="0"/>
              <a:buChar char="•"/>
            </a:pPr>
            <a:r>
              <a:rPr lang="en-US" sz="1350" dirty="0"/>
              <a:t>Some coffee farms make more money selling the coffee cherry flour than the actual coffee beans</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Grape seed flour’s naturally purple or reddish tint gives baked goods a unique color</a:t>
            </a:r>
          </a:p>
          <a:p>
            <a:endParaRPr lang="en-US" sz="1350" dirty="0"/>
          </a:p>
          <a:p>
            <a:pPr marL="285750" indent="-285750">
              <a:buFont typeface="Arial" panose="020B0604020202020204" pitchFamily="34" charset="0"/>
              <a:buChar char="•"/>
            </a:pPr>
            <a:r>
              <a:rPr lang="en-US" sz="1350" dirty="0"/>
              <a:t>Even in medieval Europe, bakers mixed leftover grain husks into bread to stretch flour supplies</a:t>
            </a:r>
          </a:p>
          <a:p>
            <a:endParaRPr lang="en-US" sz="1350" dirty="0"/>
          </a:p>
          <a:p>
            <a:pPr marL="285750" indent="-285750">
              <a:buFont typeface="Arial" panose="020B0604020202020204" pitchFamily="34" charset="0"/>
              <a:buChar char="•"/>
            </a:pPr>
            <a:r>
              <a:rPr lang="en-US" sz="1350" dirty="0"/>
              <a:t>Okara flour has three times more fiber than wheat flour making it great for gut health</a:t>
            </a:r>
          </a:p>
          <a:p>
            <a:endParaRPr lang="en-US" sz="1350" dirty="0"/>
          </a:p>
          <a:p>
            <a:pPr marL="285750" indent="-285750">
              <a:buFont typeface="Arial" panose="020B0604020202020204" pitchFamily="34" charset="0"/>
              <a:buChar char="•"/>
            </a:pPr>
            <a:r>
              <a:rPr lang="en-US" sz="1350" dirty="0"/>
              <a:t>Scientists are exploring ways to turn cocoa pod husks into upcycled chocolate-flavored flour</a:t>
            </a:r>
          </a:p>
          <a:p>
            <a:endParaRPr lang="en-US" sz="1350" dirty="0"/>
          </a:p>
        </p:txBody>
      </p:sp>
      <p:sp>
        <p:nvSpPr>
          <p:cNvPr id="7" name="TextBox 6">
            <a:extLst>
              <a:ext uri="{FF2B5EF4-FFF2-40B4-BE49-F238E27FC236}">
                <a16:creationId xmlns:a16="http://schemas.microsoft.com/office/drawing/2014/main" id="{AE318028-A1FB-487D-829F-8D1424B2E6B1}"/>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8E3E0DFD-9743-22A4-CED2-73B94D04E062}"/>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6" name="Picture 5">
            <a:extLst>
              <a:ext uri="{FF2B5EF4-FFF2-40B4-BE49-F238E27FC236}">
                <a16:creationId xmlns:a16="http://schemas.microsoft.com/office/drawing/2014/main" id="{842425D3-7FFE-F574-4522-CCC5722492C2}"/>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8" end="18"/>
                                            </p:txEl>
                                          </p:spTgt>
                                        </p:tgtEl>
                                        <p:attrNameLst>
                                          <p:attrName>style.visibility</p:attrName>
                                        </p:attrNameLst>
                                      </p:cBhvr>
                                      <p:to>
                                        <p:strVal val="visible"/>
                                      </p:to>
                                    </p:set>
                                    <p:animEffect transition="in" filter="barn(inVertical)">
                                      <p:cBhvr>
                                        <p:cTn id="52" dur="500"/>
                                        <p:tgtEl>
                                          <p:spTgt spid="2">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20" end="20"/>
                                            </p:txEl>
                                          </p:spTgt>
                                        </p:tgtEl>
                                        <p:attrNameLst>
                                          <p:attrName>style.visibility</p:attrName>
                                        </p:attrNameLst>
                                      </p:cBhvr>
                                      <p:to>
                                        <p:strVal val="visible"/>
                                      </p:to>
                                    </p:set>
                                    <p:animEffect transition="in" filter="barn(inVertical)">
                                      <p:cBhvr>
                                        <p:cTn id="57"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Okara Protein Muffins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a:t>
            </a:r>
            <a:r>
              <a:rPr lang="en-US" sz="1600" dirty="0">
                <a:solidFill>
                  <a:prstClr val="black"/>
                </a:solidFill>
                <a:latin typeface="Calibri" panose="020F0502020204030204"/>
              </a:rPr>
              <a:t>12 Muffins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08784"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2782073"/>
            <a:ext cx="379181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cup all-purpose flour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cup okara flour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baking soda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tsp salt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cup mashed banana (or applesauce)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⅓ cup maple syrup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cup almond milk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tbsp melted coconut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tsp vanilla extract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cup chocolate chips or nuts</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2798582"/>
            <a:ext cx="491232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Preheat oven to 350°F (175°C) and line a muffin tin.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Mix all dry ingredients together.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In another bowl, mix banana, syrup, milk, oil, and vanilla.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Combine wet and dry ingredients, then fold in chocolate chips.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Fill muffin tins and bake for 18–20 minutes.</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271F94-CA45-C983-1945-F2452DC40FE8}"/>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11" name="TextBox 10">
            <a:extLst>
              <a:ext uri="{FF2B5EF4-FFF2-40B4-BE49-F238E27FC236}">
                <a16:creationId xmlns:a16="http://schemas.microsoft.com/office/drawing/2014/main" id="{526C28DD-4EF5-FF5F-B2EF-3564477B7925}"/>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9" name="Picture 8">
            <a:extLst>
              <a:ext uri="{FF2B5EF4-FFF2-40B4-BE49-F238E27FC236}">
                <a16:creationId xmlns:a16="http://schemas.microsoft.com/office/drawing/2014/main" id="{C471F2CD-69DD-7E38-3AE0-73BFC0C4B379}"/>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453B0DF3-0952-2D01-154B-170BCF68FF8D}"/>
              </a:ext>
            </a:extLst>
          </p:cNvPr>
          <p:cNvSpPr txBox="1"/>
          <p:nvPr/>
        </p:nvSpPr>
        <p:spPr>
          <a:xfrm>
            <a:off x="3179298" y="1445273"/>
            <a:ext cx="7777884" cy="1169551"/>
          </a:xfrm>
          <a:prstGeom prst="rect">
            <a:avLst/>
          </a:prstGeom>
          <a:noFill/>
        </p:spPr>
        <p:txBody>
          <a:bodyPr wrap="square" rtlCol="0">
            <a:spAutoFit/>
          </a:bodyPr>
          <a:lstStyle/>
          <a:p>
            <a:pPr>
              <a:buNone/>
            </a:pPr>
            <a:r>
              <a:rPr lang="en-US" sz="1400" b="1" dirty="0"/>
              <a:t>Nutritious | High-Protein | Vegan-Friendly</a:t>
            </a:r>
            <a:endParaRPr lang="en-US" sz="1400" dirty="0"/>
          </a:p>
          <a:p>
            <a:r>
              <a:rPr lang="en-US" sz="1400" dirty="0"/>
              <a:t>Made with upcycled okara flour, these muffins are moist, fluffy, and packed with plant-based protein. Naturally sweetened with banana and maple syrup, they’re perfect for breakfast or a post-workout snack. Add chocolate chips or nuts for extra texture or scoop of protein powder for a protein boost—a delicious way to support food sustainability.</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FB38BC68-8DB0-B2EE-13AC-DCC7777F136E}"/>
              </a:ext>
            </a:extLst>
          </p:cNvPr>
          <p:cNvSpPr txBox="1"/>
          <p:nvPr/>
        </p:nvSpPr>
        <p:spPr>
          <a:xfrm>
            <a:off x="5150070" y="6218080"/>
            <a:ext cx="1258752" cy="369332"/>
          </a:xfrm>
          <a:prstGeom prst="rect">
            <a:avLst/>
          </a:prstGeom>
          <a:noFill/>
        </p:spPr>
        <p:txBody>
          <a:bodyPr wrap="square" rtlCol="0">
            <a:spAutoFit/>
          </a:bodyPr>
          <a:lstStyle/>
          <a:p>
            <a:r>
              <a:rPr lang="en-US" b="1" dirty="0">
                <a:solidFill>
                  <a:schemeClr val="bg1"/>
                </a:solidFill>
              </a:rPr>
              <a:t>APRIL 2025</a:t>
            </a:r>
          </a:p>
        </p:txBody>
      </p:sp>
      <p:sp>
        <p:nvSpPr>
          <p:cNvPr id="9" name="TextBox 8">
            <a:extLst>
              <a:ext uri="{FF2B5EF4-FFF2-40B4-BE49-F238E27FC236}">
                <a16:creationId xmlns:a16="http://schemas.microsoft.com/office/drawing/2014/main" id="{0F1F9D91-5267-2FB1-EC06-09D8D7970D4E}"/>
              </a:ext>
            </a:extLst>
          </p:cNvPr>
          <p:cNvSpPr txBox="1"/>
          <p:nvPr/>
        </p:nvSpPr>
        <p:spPr>
          <a:xfrm>
            <a:off x="10066422" y="6218080"/>
            <a:ext cx="1848772" cy="369332"/>
          </a:xfrm>
          <a:prstGeom prst="rect">
            <a:avLst/>
          </a:prstGeom>
          <a:noFill/>
        </p:spPr>
        <p:txBody>
          <a:bodyPr wrap="square" rtlCol="0">
            <a:spAutoFit/>
          </a:bodyPr>
          <a:lstStyle/>
          <a:p>
            <a:r>
              <a:rPr lang="en-US" b="1" dirty="0">
                <a:solidFill>
                  <a:schemeClr val="bg1"/>
                </a:solidFill>
              </a:rPr>
              <a:t>UPCYCLED FLOUR</a:t>
            </a:r>
          </a:p>
        </p:txBody>
      </p:sp>
      <p:pic>
        <p:nvPicPr>
          <p:cNvPr id="5" name="Picture 4">
            <a:extLst>
              <a:ext uri="{FF2B5EF4-FFF2-40B4-BE49-F238E27FC236}">
                <a16:creationId xmlns:a16="http://schemas.microsoft.com/office/drawing/2014/main" id="{0C676176-EFE4-A801-264E-92756384FB03}"/>
              </a:ext>
            </a:extLst>
          </p:cNvPr>
          <p:cNvPicPr>
            <a:picLocks noChangeAspect="1"/>
          </p:cNvPicPr>
          <p:nvPr/>
        </p:nvPicPr>
        <p:blipFill>
          <a:blip r:embed="rId2">
            <a:extLst>
              <a:ext uri="{28A0092B-C50C-407E-A947-70E740481C1C}">
                <a14:useLocalDpi xmlns:a14="http://schemas.microsoft.com/office/drawing/2010/main" val="0"/>
              </a:ext>
            </a:extLst>
          </a:blip>
          <a:srcRect l="35484" t="7098" r="34928" b="570"/>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641</TotalTime>
  <Words>2406</Words>
  <Application>Microsoft Office PowerPoint</Application>
  <PresentationFormat>Widescreen</PresentationFormat>
  <Paragraphs>308</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2025-04-01T16:04:00Z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